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0" r:id="rId6"/>
    <p:sldId id="263" r:id="rId7"/>
    <p:sldId id="262" r:id="rId8"/>
    <p:sldId id="264" r:id="rId9"/>
    <p:sldId id="265" r:id="rId10"/>
    <p:sldId id="266" r:id="rId11"/>
    <p:sldId id="267" r:id="rId12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한수원 한돋움" panose="020B0600000101010101" pitchFamily="50" charset="-127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B2"/>
    <a:srgbClr val="002A50"/>
    <a:srgbClr val="71FCFF"/>
    <a:srgbClr val="00DF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8" autoAdjust="0"/>
    <p:restoredTop sz="94660"/>
  </p:normalViewPr>
  <p:slideViewPr>
    <p:cSldViewPr snapToGrid="0">
      <p:cViewPr>
        <p:scale>
          <a:sx n="100" d="100"/>
          <a:sy n="100" d="100"/>
        </p:scale>
        <p:origin x="720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C3A64C-F69B-47BC-879A-0C7C8025E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02C8C5D-65DF-4320-9292-F9A851AC09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F1A4E6-A610-4BD7-B18C-18BE039AD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0AC7C5-32C2-4A3E-95C8-8AF648592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A15F57-F13F-4062-BDA3-16B96E3D4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727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BCE325-F755-4E96-8130-A26000E03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8F55F2-BD1C-4889-BE60-8EE65E4CA1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7452E0-022D-4BC7-B206-EEB474228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EA5861-0CD2-4577-B2FB-8D28A2096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654050-2489-4507-873D-19D25DB66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0456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3CB5F81-DF88-4E81-8DCA-7CEEFA9748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E192527-6874-4C0E-B200-6C4413751D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92F56B-7361-4E98-B94B-DFA48DFFA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619DB-D3E1-44C3-A708-4428D91CA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0EC245-AD65-43F2-A698-E64628D3F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102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73173E-9A53-4270-8182-B61D511A1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E179B3-8C4F-49CE-9BCA-5A2EFCC0C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2D2F65-F2A0-4907-9A6E-A71D19C63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DB6EED-54DE-4C1E-94A0-157F61CB2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A7257D-9580-4508-98C7-BB85C61A0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0228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3AC216-3DE7-4F3F-9AE4-DA063E53E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E613D2-BCF3-4004-9965-02AC87945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9D8D48-0829-4628-9FA6-028C97375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530C50-A6F8-49B3-9C33-6652E27EB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A5EDC24-52E5-42FA-92F5-9E9E55667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8120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67D50F-B68D-448E-99B1-1C4123210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9DB6D2-5F15-49B0-932C-5B75762A5E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1B3F13-E984-4765-9B24-0314204DC8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2DC6FE-3E14-4292-B9C3-F199C615B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1F2905-3959-4F0F-9875-453C71EC6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255E5D-EC38-46EC-9210-B0DBC071D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933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8AC4F8-E3EC-4113-AD82-1BD152473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2CD62F-8AEC-41F7-BEA7-051A0B93F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9C93AD-F78B-4B3A-998F-B2E03831AD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5056922-A73E-4B6C-ABA7-66BF0F2F38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5CD3847-AA81-4723-B13A-89925D8A45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4E6EA5-AE65-40A0-9EE0-32E16DB49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CD95014-8933-4550-A754-9B8D42334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4D86EAA-1FF4-4DE1-B5D5-09AC49172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007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0A308-0CA2-4D50-A09D-FDCDE4AC9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EBFA7F0-D04A-4D1A-A418-326E5242D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632A06-6F71-4DC7-94BA-B0FF7403C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384AF1-C005-46C4-8556-8AC2C453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155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BDED1A-B9B1-4DC8-B1B8-6CCAF280A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E4590EC-2C8A-4BBA-9C90-951F0F86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634233-647D-4A35-87D4-0B5E5BF6F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071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B7380B-9A7F-463B-9EFA-9379B7C57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01AC60-75DD-4A0E-B96F-5B5C8EF45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B331CE-729C-4043-8049-A8F75EEF7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58637D-2BC8-45D6-B121-CA761D882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62EE26-559B-4D48-9FFB-449983EC9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FDDDE0D-E648-488B-8DDA-535DFCAB7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76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DFA8E3-E8F0-4D00-BA62-17A2206C1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FC90CE0-C424-4CAD-B3A4-C7F366690D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4D84EB-3F83-493B-B4C0-2C6618EBC0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2B4388-5AB9-4138-849F-867A77A44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F5E0DE9-96B4-4A71-89DC-200467690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3B7C6C-3E34-48EF-891C-D21655AC8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2285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48BD409-10E7-4E30-9ABA-152C96B24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DA8C84-166A-4BE9-AD56-383D6BBF1F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767095-4E34-49A0-AD4B-D4E9910657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B8C479-EC85-4678-8C28-659FDFC6C10B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22EF13-98F5-433D-89F4-C1BB9CA13A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B92230-43F6-4552-8AD9-7441EB738E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33C517-ADE5-4BC5-97EF-638DF80F3BF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5399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ata.gg.go.kr/portal/data/service/selectServicePage.do?infId=3NPA52LBMO36CQEQ1GMY28894927&amp;infSeq=3" TargetMode="Externa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BDCF38C-26F7-4FC7-BCC2-BD404BFDEE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4790261" cy="6857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8BB0C5-834E-4315-BB80-47FC6A065ECE}"/>
              </a:ext>
            </a:extLst>
          </p:cNvPr>
          <p:cNvSpPr txBox="1"/>
          <p:nvPr/>
        </p:nvSpPr>
        <p:spPr>
          <a:xfrm>
            <a:off x="116661" y="774700"/>
            <a:ext cx="1765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스트레스는</a:t>
            </a:r>
            <a:r>
              <a:rPr lang="en-US" altLang="ko-KR" sz="2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!</a:t>
            </a:r>
            <a:endParaRPr lang="ko-KR" altLang="en-US" sz="2000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7DAC82-27F1-48DE-A4E3-B72B77F16EEE}"/>
              </a:ext>
            </a:extLst>
          </p:cNvPr>
          <p:cNvSpPr txBox="1"/>
          <p:nvPr/>
        </p:nvSpPr>
        <p:spPr>
          <a:xfrm>
            <a:off x="2339161" y="5300702"/>
            <a:ext cx="24257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지역화폐로 풀자</a:t>
            </a:r>
            <a:r>
              <a:rPr lang="en-US" altLang="ko-KR" sz="22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!</a:t>
            </a:r>
            <a:endParaRPr lang="ko-KR" altLang="en-US" sz="2200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A0790A0-9900-4072-8EA1-D9976287BCF7}"/>
              </a:ext>
            </a:extLst>
          </p:cNvPr>
          <p:cNvSpPr/>
          <p:nvPr/>
        </p:nvSpPr>
        <p:spPr>
          <a:xfrm>
            <a:off x="4889500" y="228600"/>
            <a:ext cx="6400800" cy="64008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8DCE0F-4022-49B3-A25A-D56CB30E7564}"/>
              </a:ext>
            </a:extLst>
          </p:cNvPr>
          <p:cNvSpPr txBox="1"/>
          <p:nvPr/>
        </p:nvSpPr>
        <p:spPr>
          <a:xfrm>
            <a:off x="5895161" y="845901"/>
            <a:ext cx="4102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스크립트 언어 </a:t>
            </a:r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TEAM PROJECT</a:t>
            </a:r>
            <a:endParaRPr lang="ko-KR" altLang="en-US" dirty="0">
              <a:solidFill>
                <a:schemeClr val="bg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AC87AB-A311-47F0-89F3-96670D913B0A}"/>
              </a:ext>
            </a:extLst>
          </p:cNvPr>
          <p:cNvSpPr txBox="1"/>
          <p:nvPr/>
        </p:nvSpPr>
        <p:spPr>
          <a:xfrm>
            <a:off x="5895161" y="4803738"/>
            <a:ext cx="4102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2019184017 </a:t>
            </a:r>
            <a:r>
              <a:rPr lang="ko-KR" altLang="en-US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신민경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EA55E5-9D4F-423F-A936-001A40C06BCF}"/>
              </a:ext>
            </a:extLst>
          </p:cNvPr>
          <p:cNvSpPr txBox="1"/>
          <p:nvPr/>
        </p:nvSpPr>
        <p:spPr>
          <a:xfrm>
            <a:off x="5895161" y="4238926"/>
            <a:ext cx="4102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0" i="0" dirty="0">
                <a:solidFill>
                  <a:schemeClr val="bg1"/>
                </a:solidFill>
                <a:effectLst/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2017180045</a:t>
            </a:r>
            <a:r>
              <a:rPr lang="en-US" altLang="ko-KR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2800" dirty="0" err="1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홍찬우</a:t>
            </a:r>
            <a:endParaRPr lang="ko-KR" altLang="en-US" sz="2800" dirty="0">
              <a:solidFill>
                <a:schemeClr val="bg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623B97-9A18-4E7A-A3E8-E0C67D5498BB}"/>
              </a:ext>
            </a:extLst>
          </p:cNvPr>
          <p:cNvSpPr txBox="1"/>
          <p:nvPr/>
        </p:nvSpPr>
        <p:spPr>
          <a:xfrm>
            <a:off x="4400550" y="2300967"/>
            <a:ext cx="7378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스트레스는 </a:t>
            </a:r>
            <a:endParaRPr lang="en-US" altLang="ko-KR" sz="3600" dirty="0">
              <a:solidFill>
                <a:schemeClr val="bg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pPr algn="ctr"/>
            <a:r>
              <a:rPr lang="ko-KR" altLang="en-US" sz="36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지역화폐로 풀자</a:t>
            </a:r>
            <a:r>
              <a:rPr lang="en-US" altLang="ko-KR" sz="36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!</a:t>
            </a:r>
            <a:endParaRPr lang="ko-KR" altLang="en-US" sz="3600" dirty="0">
              <a:solidFill>
                <a:schemeClr val="bg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9C27C5-CAA3-4507-85A8-9AC682471A9A}"/>
              </a:ext>
            </a:extLst>
          </p:cNvPr>
          <p:cNvCxnSpPr/>
          <p:nvPr/>
        </p:nvCxnSpPr>
        <p:spPr>
          <a:xfrm>
            <a:off x="5133161" y="3698999"/>
            <a:ext cx="5826939" cy="0"/>
          </a:xfrm>
          <a:prstGeom prst="line">
            <a:avLst/>
          </a:prstGeom>
          <a:ln w="11112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012090F-568D-4365-84B6-6A036B5C188F}"/>
              </a:ext>
            </a:extLst>
          </p:cNvPr>
          <p:cNvSpPr txBox="1"/>
          <p:nvPr/>
        </p:nvSpPr>
        <p:spPr>
          <a:xfrm>
            <a:off x="6407150" y="1209261"/>
            <a:ext cx="33655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- </a:t>
            </a:r>
            <a:r>
              <a:rPr lang="ko-KR" altLang="en-US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기획 발표 </a:t>
            </a:r>
            <a:r>
              <a:rPr lang="en-US" altLang="ko-KR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-</a:t>
            </a:r>
            <a:endParaRPr lang="ko-KR" altLang="en-US" sz="28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38183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타원 11">
            <a:extLst>
              <a:ext uri="{FF2B5EF4-FFF2-40B4-BE49-F238E27FC236}">
                <a16:creationId xmlns:a16="http://schemas.microsoft.com/office/drawing/2014/main" id="{8916CAC1-BD4D-4477-88DB-FAA3316FEF22}"/>
              </a:ext>
            </a:extLst>
          </p:cNvPr>
          <p:cNvSpPr/>
          <p:nvPr/>
        </p:nvSpPr>
        <p:spPr>
          <a:xfrm>
            <a:off x="203199" y="199360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4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07366D-0FA7-4BEE-9FF1-46D282241FCE}"/>
              </a:ext>
            </a:extLst>
          </p:cNvPr>
          <p:cNvSpPr txBox="1"/>
          <p:nvPr/>
        </p:nvSpPr>
        <p:spPr>
          <a:xfrm>
            <a:off x="1330003" y="340717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일정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4F14A3A5-AD17-4F46-A71D-E466695889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995246"/>
              </p:ext>
            </p:extLst>
          </p:nvPr>
        </p:nvGraphicFramePr>
        <p:xfrm>
          <a:off x="466405" y="1303454"/>
          <a:ext cx="11302999" cy="5367886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1489395">
                  <a:extLst>
                    <a:ext uri="{9D8B030D-6E8A-4147-A177-3AD203B41FA5}">
                      <a16:colId xmlns:a16="http://schemas.microsoft.com/office/drawing/2014/main" val="2226805888"/>
                    </a:ext>
                  </a:extLst>
                </a:gridCol>
                <a:gridCol w="4152900">
                  <a:extLst>
                    <a:ext uri="{9D8B030D-6E8A-4147-A177-3AD203B41FA5}">
                      <a16:colId xmlns:a16="http://schemas.microsoft.com/office/drawing/2014/main" val="687990759"/>
                    </a:ext>
                  </a:extLst>
                </a:gridCol>
                <a:gridCol w="5660704">
                  <a:extLst>
                    <a:ext uri="{9D8B030D-6E8A-4147-A177-3AD203B41FA5}">
                      <a16:colId xmlns:a16="http://schemas.microsoft.com/office/drawing/2014/main" val="2767783768"/>
                    </a:ext>
                  </a:extLst>
                </a:gridCol>
              </a:tblGrid>
              <a:tr h="37668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주차</a:t>
                      </a:r>
                    </a:p>
                  </a:txBody>
                  <a:tcPr anchor="ctr">
                    <a:lnT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계획</a:t>
                      </a:r>
                    </a:p>
                  </a:txBody>
                  <a:tcPr anchor="ctr">
                    <a:lnT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세부 계획</a:t>
                      </a:r>
                    </a:p>
                  </a:txBody>
                  <a:tcPr anchor="ctr">
                    <a:lnT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2781773"/>
                  </a:ext>
                </a:extLst>
              </a:tr>
              <a:tr h="90405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1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주차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(5/10 ~ 5/16)</a:t>
                      </a:r>
                      <a:endParaRPr lang="ko-KR" altLang="en-US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</a:txBody>
                  <a:tcPr anchor="ctr">
                    <a:lnT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주제 선정 및 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Open API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조사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프로젝트 준비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기획 발표 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PPT 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제작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rgbClr val="C00000"/>
                          </a:solidFill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5/13 </a:t>
                      </a:r>
                      <a:r>
                        <a:rPr lang="ko-KR" altLang="en-US" sz="1400" dirty="0">
                          <a:solidFill>
                            <a:srgbClr val="C00000"/>
                          </a:solidFill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기획 발표</a:t>
                      </a:r>
                    </a:p>
                  </a:txBody>
                  <a:tcPr anchor="ctr">
                    <a:lnT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공공 데이터 포탈 이용 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–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활용 신청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Git 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저장소 생성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기획 발표 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PPT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제작 후 영상 업로드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</a:txBody>
                  <a:tcPr anchor="ctr">
                    <a:lnT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91050541"/>
                  </a:ext>
                </a:extLst>
              </a:tr>
              <a:tr h="9355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2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주차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(5/17 ~ 5/23)</a:t>
                      </a:r>
                      <a:endParaRPr lang="ko-KR" altLang="en-US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검색 구현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정보 가져오기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 err="1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Tkinter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GUI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구현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리소스 적용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가맹점 검색 기능 구현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가맹점 정보 가져오기 구현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 err="1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Tkinter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인터페이스 구성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 err="1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Tkinter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인터페이스에 리소스 적용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7937139"/>
                  </a:ext>
                </a:extLst>
              </a:tr>
              <a:tr h="114684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3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주차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(5/24 ~ 5/30)</a:t>
                      </a:r>
                      <a:endParaRPr lang="ko-KR" altLang="en-US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지도 연동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북마크 기능 구현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C/C++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함수 혹은 라이브러리 연동 시작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중간 발표 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PPT 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제작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rgbClr val="C00000"/>
                          </a:solidFill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5/27 </a:t>
                      </a:r>
                      <a:r>
                        <a:rPr lang="ko-KR" altLang="en-US" sz="1400" dirty="0">
                          <a:solidFill>
                            <a:srgbClr val="C00000"/>
                          </a:solidFill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중간 발표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지도 정보 연동 구현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가맹점 저장 기능 구현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중간 발표 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PPT 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제작 후 영상 업로드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0245155"/>
                  </a:ext>
                </a:extLst>
              </a:tr>
              <a:tr h="9983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4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주차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(5/31 ~ 6/6)</a:t>
                      </a:r>
                      <a:endParaRPr lang="ko-KR" altLang="en-US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그래프 출력 구현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C/C++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함수 혹은 라이브러리 연동 마무리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Gmail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연동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 err="1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텔레그램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연동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저장한 가맹점 업종에 대한 그래프 구현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C/C++ 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함수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혹은 라이브러리 연동 구현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Gmail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로 저장한 가맹점 정보 보내는 기능 구현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 err="1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텔레그램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</a:t>
                      </a:r>
                      <a:r>
                        <a:rPr lang="ko-KR" altLang="en-US" sz="1400" dirty="0" err="1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챗봇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 기능 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2799538"/>
                  </a:ext>
                </a:extLst>
              </a:tr>
              <a:tr h="9355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5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주차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(6/7 ~ 6/10)</a:t>
                      </a:r>
                      <a:endParaRPr lang="ko-KR" altLang="en-US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</a:txBody>
                  <a:tcPr anchor="ctr">
                    <a:lnB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개발 패키지 배포 파일 작성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버그 </a:t>
                      </a:r>
                      <a:r>
                        <a:rPr lang="ko-KR" altLang="en-US" sz="1400" dirty="0" err="1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픽스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최종 발표 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PPT 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제작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1400" dirty="0">
                          <a:solidFill>
                            <a:srgbClr val="C00000"/>
                          </a:solidFill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6/10 </a:t>
                      </a:r>
                      <a:r>
                        <a:rPr lang="ko-KR" altLang="en-US" sz="1400" dirty="0">
                          <a:solidFill>
                            <a:srgbClr val="C00000"/>
                          </a:solidFill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최종 발표</a:t>
                      </a:r>
                    </a:p>
                  </a:txBody>
                  <a:tcPr anchor="ctr">
                    <a:lnB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개발 패키지 배포 파일 작성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버그가 발생하는지 확인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, 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수정</a:t>
                      </a:r>
                      <a:endParaRPr lang="en-US" altLang="ko-KR" sz="1400" dirty="0">
                        <a:latin typeface="한수원 한돋움" panose="020B0600000101010101" pitchFamily="50" charset="-127"/>
                        <a:ea typeface="한수원 한돋움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최종 발표 </a:t>
                      </a:r>
                      <a:r>
                        <a:rPr lang="en-US" altLang="ko-KR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PPT </a:t>
                      </a:r>
                      <a:r>
                        <a:rPr lang="ko-KR" altLang="en-US" sz="1400" dirty="0">
                          <a:latin typeface="한수원 한돋움" panose="020B0600000101010101" pitchFamily="50" charset="-127"/>
                          <a:ea typeface="한수원 한돋움" panose="020B0600000101010101" pitchFamily="50" charset="-127"/>
                        </a:rPr>
                        <a:t>제작 후 영상 업로드</a:t>
                      </a:r>
                    </a:p>
                  </a:txBody>
                  <a:tcPr anchor="ctr">
                    <a:lnB w="28575" cap="flat" cmpd="sng" algn="ctr">
                      <a:solidFill>
                        <a:srgbClr val="005C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619643"/>
                  </a:ext>
                </a:extLst>
              </a:tr>
            </a:tbl>
          </a:graphicData>
        </a:graphic>
      </p:graphicFrame>
      <p:sp>
        <p:nvSpPr>
          <p:cNvPr id="15" name="슬라이드 번호 개체 틀 23">
            <a:extLst>
              <a:ext uri="{FF2B5EF4-FFF2-40B4-BE49-F238E27FC236}">
                <a16:creationId xmlns:a16="http://schemas.microsoft.com/office/drawing/2014/main" id="{5F360003-E49E-4FAD-A592-A4C8BFA65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7200" y="6473825"/>
            <a:ext cx="2743200" cy="365125"/>
          </a:xfrm>
        </p:spPr>
        <p:txBody>
          <a:bodyPr/>
          <a:lstStyle/>
          <a:p>
            <a:fld id="{94599F83-269B-4AE8-9ADB-F42EB6EF66EB}" type="slidenum">
              <a:rPr lang="ko-KR" altLang="en-US" smtClean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10</a:t>
            </a:fld>
            <a:endParaRPr lang="ko-KR" altLang="en-US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878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타원 8">
            <a:extLst>
              <a:ext uri="{FF2B5EF4-FFF2-40B4-BE49-F238E27FC236}">
                <a16:creationId xmlns:a16="http://schemas.microsoft.com/office/drawing/2014/main" id="{8358C802-1742-40F8-947A-9F11D82B20D0}"/>
              </a:ext>
            </a:extLst>
          </p:cNvPr>
          <p:cNvSpPr/>
          <p:nvPr/>
        </p:nvSpPr>
        <p:spPr>
          <a:xfrm>
            <a:off x="4889501" y="195650"/>
            <a:ext cx="6418220" cy="641822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4</a:t>
            </a:r>
            <a:endParaRPr lang="ko-KR" altLang="en-US" sz="3200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DCF38C-26F7-4FC7-BCC2-BD404BFDE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4790260" cy="6857999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9A9C27C5-CAA3-4507-85A8-9AC682471A9A}"/>
              </a:ext>
            </a:extLst>
          </p:cNvPr>
          <p:cNvCxnSpPr/>
          <p:nvPr/>
        </p:nvCxnSpPr>
        <p:spPr>
          <a:xfrm>
            <a:off x="5133161" y="3788707"/>
            <a:ext cx="5826939" cy="0"/>
          </a:xfrm>
          <a:prstGeom prst="line">
            <a:avLst/>
          </a:prstGeom>
          <a:ln w="111125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FAFED42-CE1D-4015-93A8-20DA9BD30526}"/>
              </a:ext>
            </a:extLst>
          </p:cNvPr>
          <p:cNvSpPr txBox="1"/>
          <p:nvPr/>
        </p:nvSpPr>
        <p:spPr>
          <a:xfrm>
            <a:off x="5996761" y="2542222"/>
            <a:ext cx="4318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감사합니다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1D7B76-A3A2-48BA-B681-0DC15665C6F7}"/>
              </a:ext>
            </a:extLst>
          </p:cNvPr>
          <p:cNvSpPr txBox="1"/>
          <p:nvPr/>
        </p:nvSpPr>
        <p:spPr>
          <a:xfrm>
            <a:off x="116661" y="774700"/>
            <a:ext cx="1765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스트레스는</a:t>
            </a:r>
            <a:r>
              <a:rPr lang="en-US" altLang="ko-KR" sz="2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!</a:t>
            </a:r>
            <a:endParaRPr lang="ko-KR" altLang="en-US" sz="2000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7102181-B7F3-4733-892A-1F694AD3512A}"/>
              </a:ext>
            </a:extLst>
          </p:cNvPr>
          <p:cNvSpPr txBox="1"/>
          <p:nvPr/>
        </p:nvSpPr>
        <p:spPr>
          <a:xfrm>
            <a:off x="2339161" y="5300702"/>
            <a:ext cx="24257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지역화폐로 풀자</a:t>
            </a:r>
            <a:r>
              <a:rPr lang="en-US" altLang="ko-KR" sz="22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!</a:t>
            </a:r>
            <a:endParaRPr lang="ko-KR" altLang="en-US" sz="2200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DCC848C-0DA6-4744-A117-72600C62F7CD}"/>
              </a:ext>
            </a:extLst>
          </p:cNvPr>
          <p:cNvSpPr txBox="1"/>
          <p:nvPr/>
        </p:nvSpPr>
        <p:spPr>
          <a:xfrm>
            <a:off x="2768600" y="6596012"/>
            <a:ext cx="9423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폰트 링크 </a:t>
            </a:r>
            <a:r>
              <a:rPr lang="en-US" altLang="ko-KR" sz="1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- </a:t>
            </a:r>
            <a:r>
              <a:rPr lang="ko-KR" altLang="en-US" sz="1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https://www.khnp.co.kr/content/799/main.do?mnCd=FN03060704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AB358A-AC17-4AFB-AC19-EDCF818F8E1A}"/>
              </a:ext>
            </a:extLst>
          </p:cNvPr>
          <p:cNvSpPr txBox="1"/>
          <p:nvPr/>
        </p:nvSpPr>
        <p:spPr>
          <a:xfrm>
            <a:off x="5895161" y="4803738"/>
            <a:ext cx="4102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2019184017 </a:t>
            </a:r>
            <a:r>
              <a:rPr lang="ko-KR" altLang="en-US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신민경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56DB97-234D-4CA1-91B5-CC9536EC85FC}"/>
              </a:ext>
            </a:extLst>
          </p:cNvPr>
          <p:cNvSpPr txBox="1"/>
          <p:nvPr/>
        </p:nvSpPr>
        <p:spPr>
          <a:xfrm>
            <a:off x="5895161" y="4238926"/>
            <a:ext cx="4102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0" i="0" dirty="0">
                <a:solidFill>
                  <a:schemeClr val="bg1"/>
                </a:solidFill>
                <a:effectLst/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2017180045</a:t>
            </a:r>
            <a:r>
              <a:rPr lang="en-US" altLang="ko-KR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2800" dirty="0" err="1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홍찬우</a:t>
            </a:r>
            <a:endParaRPr lang="ko-KR" altLang="en-US" sz="2800" dirty="0">
              <a:solidFill>
                <a:schemeClr val="bg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675CF5-0698-49F4-945D-54BD4C5AB988}"/>
              </a:ext>
            </a:extLst>
          </p:cNvPr>
          <p:cNvSpPr txBox="1"/>
          <p:nvPr/>
        </p:nvSpPr>
        <p:spPr>
          <a:xfrm>
            <a:off x="5895161" y="845901"/>
            <a:ext cx="4102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스크립트 언어 </a:t>
            </a:r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TEAM PROJECT</a:t>
            </a:r>
            <a:endParaRPr lang="ko-KR" altLang="en-US" dirty="0">
              <a:solidFill>
                <a:schemeClr val="bg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0333E8-AE71-4F81-8B42-2A0ACAC5ACD7}"/>
              </a:ext>
            </a:extLst>
          </p:cNvPr>
          <p:cNvSpPr txBox="1"/>
          <p:nvPr/>
        </p:nvSpPr>
        <p:spPr>
          <a:xfrm>
            <a:off x="6407150" y="1209261"/>
            <a:ext cx="33655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- </a:t>
            </a:r>
            <a:r>
              <a:rPr lang="ko-KR" altLang="en-US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기획 발표 </a:t>
            </a:r>
            <a:r>
              <a:rPr lang="en-US" altLang="ko-KR" sz="2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-</a:t>
            </a:r>
            <a:endParaRPr lang="ko-KR" altLang="en-US" sz="28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6100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텍스트, 벡터그래픽이(가) 표시된 사진&#10;&#10;자동 생성된 설명">
            <a:extLst>
              <a:ext uri="{FF2B5EF4-FFF2-40B4-BE49-F238E27FC236}">
                <a16:creationId xmlns:a16="http://schemas.microsoft.com/office/drawing/2014/main" id="{A3EDD7BA-BEC0-4F0B-BB5D-98321C6C4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130" y="3517900"/>
            <a:ext cx="4781870" cy="3340100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8467BFF8-D667-4C28-B883-098137EDBBBF}"/>
              </a:ext>
            </a:extLst>
          </p:cNvPr>
          <p:cNvSpPr/>
          <p:nvPr/>
        </p:nvSpPr>
        <p:spPr>
          <a:xfrm>
            <a:off x="-6351" y="553303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5F2AA13-A090-482E-9AE3-6FCDB37A1484}"/>
              </a:ext>
            </a:extLst>
          </p:cNvPr>
          <p:cNvSpPr/>
          <p:nvPr/>
        </p:nvSpPr>
        <p:spPr>
          <a:xfrm>
            <a:off x="984249" y="2001103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67C1AFC-E968-4584-8A5C-B0AC3940AE2F}"/>
              </a:ext>
            </a:extLst>
          </p:cNvPr>
          <p:cNvSpPr/>
          <p:nvPr/>
        </p:nvSpPr>
        <p:spPr>
          <a:xfrm>
            <a:off x="984249" y="3866298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3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CBFEAF2-C513-4D08-B7F7-0C867A971F7A}"/>
              </a:ext>
            </a:extLst>
          </p:cNvPr>
          <p:cNvSpPr/>
          <p:nvPr/>
        </p:nvSpPr>
        <p:spPr>
          <a:xfrm>
            <a:off x="-6351" y="5314097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4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59EA881-1C58-4F6E-BB65-E62496D4B277}"/>
              </a:ext>
            </a:extLst>
          </p:cNvPr>
          <p:cNvSpPr txBox="1"/>
          <p:nvPr/>
        </p:nvSpPr>
        <p:spPr>
          <a:xfrm>
            <a:off x="4146869" y="694660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프로그램 소개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B7A211-8852-4259-B09D-95BB72AA5BC0}"/>
              </a:ext>
            </a:extLst>
          </p:cNvPr>
          <p:cNvSpPr txBox="1"/>
          <p:nvPr/>
        </p:nvSpPr>
        <p:spPr>
          <a:xfrm>
            <a:off x="5143820" y="2142460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사용 </a:t>
            </a:r>
            <a:r>
              <a:rPr lang="en-US" altLang="ko-KR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API</a:t>
            </a:r>
            <a:endParaRPr lang="ko-KR" altLang="en-US" sz="4000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A4CFE6-162D-43A1-9D37-75A590D5483E}"/>
              </a:ext>
            </a:extLst>
          </p:cNvPr>
          <p:cNvSpPr txBox="1"/>
          <p:nvPr/>
        </p:nvSpPr>
        <p:spPr>
          <a:xfrm>
            <a:off x="5143820" y="4007655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기능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AFB91E-1482-4980-A9BD-C5539BDFB387}"/>
              </a:ext>
            </a:extLst>
          </p:cNvPr>
          <p:cNvSpPr txBox="1"/>
          <p:nvPr/>
        </p:nvSpPr>
        <p:spPr>
          <a:xfrm>
            <a:off x="4146869" y="5455454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일정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A0790A0-9900-4072-8EA1-D9976287BCF7}"/>
              </a:ext>
            </a:extLst>
          </p:cNvPr>
          <p:cNvSpPr/>
          <p:nvPr/>
        </p:nvSpPr>
        <p:spPr>
          <a:xfrm>
            <a:off x="-3200400" y="228600"/>
            <a:ext cx="6400800" cy="64008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68A37C-5904-49C2-B766-3C1AD5E85E24}"/>
              </a:ext>
            </a:extLst>
          </p:cNvPr>
          <p:cNvSpPr txBox="1"/>
          <p:nvPr/>
        </p:nvSpPr>
        <p:spPr>
          <a:xfrm>
            <a:off x="685800" y="3013501"/>
            <a:ext cx="251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1090969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7.40741E-7 L 0.25 7.40741E-7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6 -3.7037E-7 L 0.25 -3.7037E-7 " pathEditMode="relative" rAng="0" ptsTypes="AA">
                                      <p:cBhvr>
                                        <p:cTn id="1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16667E-6 3.7037E-7 L 0.25 3.7037E-7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16667E-6 -7.40741E-7 L 0.25 -7.40741E-7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2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C42A746D-5CE4-41C5-87EA-027BB9D9431D}"/>
              </a:ext>
            </a:extLst>
          </p:cNvPr>
          <p:cNvSpPr/>
          <p:nvPr/>
        </p:nvSpPr>
        <p:spPr>
          <a:xfrm>
            <a:off x="203199" y="199360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F890B9-4925-446C-B536-621540BE1218}"/>
              </a:ext>
            </a:extLst>
          </p:cNvPr>
          <p:cNvSpPr txBox="1"/>
          <p:nvPr/>
        </p:nvSpPr>
        <p:spPr>
          <a:xfrm>
            <a:off x="1308098" y="340717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프로그램 소개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2948EC2-9C88-4515-934C-5051B1DD6761}"/>
              </a:ext>
            </a:extLst>
          </p:cNvPr>
          <p:cNvSpPr/>
          <p:nvPr/>
        </p:nvSpPr>
        <p:spPr>
          <a:xfrm>
            <a:off x="698499" y="1534318"/>
            <a:ext cx="4597401" cy="2804836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483D99-DC59-47B4-89F2-F1C710CDA668}"/>
              </a:ext>
            </a:extLst>
          </p:cNvPr>
          <p:cNvSpPr/>
          <p:nvPr/>
        </p:nvSpPr>
        <p:spPr>
          <a:xfrm>
            <a:off x="6896100" y="1534318"/>
            <a:ext cx="4597401" cy="280483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:a16="http://schemas.microsoft.com/office/drawing/2014/main" id="{002D69F3-D478-4F09-8C9F-203CB4D1ECF1}"/>
              </a:ext>
            </a:extLst>
          </p:cNvPr>
          <p:cNvSpPr/>
          <p:nvPr/>
        </p:nvSpPr>
        <p:spPr>
          <a:xfrm>
            <a:off x="5500593" y="2582793"/>
            <a:ext cx="1190814" cy="707886"/>
          </a:xfrm>
          <a:prstGeom prst="rightArrow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0E1BD1B-C058-4AC3-87C6-408562295E0D}"/>
              </a:ext>
            </a:extLst>
          </p:cNvPr>
          <p:cNvSpPr/>
          <p:nvPr/>
        </p:nvSpPr>
        <p:spPr>
          <a:xfrm>
            <a:off x="698499" y="4610100"/>
            <a:ext cx="10795002" cy="538871"/>
          </a:xfrm>
          <a:prstGeom prst="rect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경기도 내 지역화폐 가맹점 정보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위치 찾기 프로그램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B94789-56B8-4FB2-91FD-6F5C55934248}"/>
              </a:ext>
            </a:extLst>
          </p:cNvPr>
          <p:cNvSpPr txBox="1"/>
          <p:nvPr/>
        </p:nvSpPr>
        <p:spPr>
          <a:xfrm>
            <a:off x="2331114" y="4150828"/>
            <a:ext cx="1332175" cy="376652"/>
          </a:xfrm>
          <a:prstGeom prst="rect">
            <a:avLst/>
          </a:prstGeom>
          <a:solidFill>
            <a:srgbClr val="005CB2"/>
          </a:solidFill>
          <a:ln w="38100">
            <a:solidFill>
              <a:srgbClr val="002A5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경기도민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89B6D-B81B-43DD-9079-198B346A1D3A}"/>
              </a:ext>
            </a:extLst>
          </p:cNvPr>
          <p:cNvSpPr txBox="1"/>
          <p:nvPr/>
        </p:nvSpPr>
        <p:spPr>
          <a:xfrm>
            <a:off x="8528712" y="4150828"/>
            <a:ext cx="1332175" cy="376652"/>
          </a:xfrm>
          <a:prstGeom prst="rect">
            <a:avLst/>
          </a:prstGeom>
          <a:solidFill>
            <a:srgbClr val="005CB2"/>
          </a:solidFill>
          <a:ln w="38100">
            <a:solidFill>
              <a:srgbClr val="002A5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경기도민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B1B52D-9C36-49C1-B0C1-D9897957F398}"/>
              </a:ext>
            </a:extLst>
          </p:cNvPr>
          <p:cNvSpPr txBox="1"/>
          <p:nvPr/>
        </p:nvSpPr>
        <p:spPr>
          <a:xfrm>
            <a:off x="1193799" y="2394760"/>
            <a:ext cx="553998" cy="173836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프랜차이즈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78F8B7-26AD-44A4-84E8-4BEF38916320}"/>
              </a:ext>
            </a:extLst>
          </p:cNvPr>
          <p:cNvSpPr txBox="1"/>
          <p:nvPr/>
        </p:nvSpPr>
        <p:spPr>
          <a:xfrm>
            <a:off x="4246606" y="2394760"/>
            <a:ext cx="553998" cy="173836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백화점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790C48-2710-4DEF-B3BF-93AEAE2B53B2}"/>
              </a:ext>
            </a:extLst>
          </p:cNvPr>
          <p:cNvSpPr txBox="1"/>
          <p:nvPr/>
        </p:nvSpPr>
        <p:spPr>
          <a:xfrm>
            <a:off x="262899" y="1709029"/>
            <a:ext cx="2138408" cy="338554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아무튼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746622-27B1-4C64-9772-81D714301AEF}"/>
              </a:ext>
            </a:extLst>
          </p:cNvPr>
          <p:cNvSpPr txBox="1"/>
          <p:nvPr/>
        </p:nvSpPr>
        <p:spPr>
          <a:xfrm>
            <a:off x="3613049" y="1690954"/>
            <a:ext cx="2138408" cy="338554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못쓰는 곳  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29D4E69-D1E8-4C1F-AB16-54F2BC2146B7}"/>
              </a:ext>
            </a:extLst>
          </p:cNvPr>
          <p:cNvGrpSpPr/>
          <p:nvPr/>
        </p:nvGrpSpPr>
        <p:grpSpPr>
          <a:xfrm>
            <a:off x="7299414" y="2394760"/>
            <a:ext cx="803423" cy="1738365"/>
            <a:chOff x="7452952" y="2394760"/>
            <a:chExt cx="803423" cy="173836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094F98F-7A24-4C99-85C8-E93FC91890CE}"/>
                </a:ext>
              </a:extLst>
            </p:cNvPr>
            <p:cNvSpPr txBox="1"/>
            <p:nvPr/>
          </p:nvSpPr>
          <p:spPr>
            <a:xfrm>
              <a:off x="7452952" y="2394760"/>
              <a:ext cx="492443" cy="173836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지역화폐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5E6B9EB-4AA6-40C8-AF63-2F9D5CB856F5}"/>
                </a:ext>
              </a:extLst>
            </p:cNvPr>
            <p:cNvSpPr txBox="1"/>
            <p:nvPr/>
          </p:nvSpPr>
          <p:spPr>
            <a:xfrm>
              <a:off x="7763932" y="2470607"/>
              <a:ext cx="492443" cy="1586670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가맹점</a:t>
              </a:r>
              <a:endParaRPr lang="ko-KR" altLang="en-US" sz="2000" dirty="0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983F73C-6386-43BB-A406-BB273C3D088A}"/>
              </a:ext>
            </a:extLst>
          </p:cNvPr>
          <p:cNvGrpSpPr/>
          <p:nvPr/>
        </p:nvGrpSpPr>
        <p:grpSpPr>
          <a:xfrm>
            <a:off x="10374210" y="2394760"/>
            <a:ext cx="803423" cy="1738365"/>
            <a:chOff x="7452952" y="2394760"/>
            <a:chExt cx="803423" cy="173836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B7F21DB-2AAA-4B65-8095-AD4CC2736F34}"/>
                </a:ext>
              </a:extLst>
            </p:cNvPr>
            <p:cNvSpPr txBox="1"/>
            <p:nvPr/>
          </p:nvSpPr>
          <p:spPr>
            <a:xfrm>
              <a:off x="7452952" y="2394760"/>
              <a:ext cx="492443" cy="173836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지역화폐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9E25D54-EA9D-43C0-82E4-EA15368698AC}"/>
                </a:ext>
              </a:extLst>
            </p:cNvPr>
            <p:cNvSpPr txBox="1"/>
            <p:nvPr/>
          </p:nvSpPr>
          <p:spPr>
            <a:xfrm>
              <a:off x="7763932" y="2470607"/>
              <a:ext cx="492443" cy="1586670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bg1"/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가맹점</a:t>
              </a:r>
              <a:endParaRPr lang="ko-KR" altLang="en-US" sz="2000" dirty="0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FFAED76D-F8BB-4B74-9AA6-00E702D45D87}"/>
              </a:ext>
            </a:extLst>
          </p:cNvPr>
          <p:cNvSpPr txBox="1"/>
          <p:nvPr/>
        </p:nvSpPr>
        <p:spPr>
          <a:xfrm>
            <a:off x="6507642" y="1709029"/>
            <a:ext cx="2138408" cy="338554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지역화폐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450324-DED8-480D-84C7-C0F6EB830E98}"/>
              </a:ext>
            </a:extLst>
          </p:cNvPr>
          <p:cNvSpPr txBox="1"/>
          <p:nvPr/>
        </p:nvSpPr>
        <p:spPr>
          <a:xfrm>
            <a:off x="9857792" y="1690954"/>
            <a:ext cx="2138408" cy="338554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가맹점  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CAF942F-E978-4A74-869F-386B1F71AA55}"/>
              </a:ext>
            </a:extLst>
          </p:cNvPr>
          <p:cNvSpPr/>
          <p:nvPr/>
        </p:nvSpPr>
        <p:spPr>
          <a:xfrm>
            <a:off x="698499" y="5214396"/>
            <a:ext cx="10795002" cy="1499321"/>
          </a:xfrm>
          <a:prstGeom prst="rect">
            <a:avLst/>
          </a:prstGeom>
          <a:solidFill>
            <a:srgbClr val="005CB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99A598-DBA6-4FFD-9367-EF139A34EA7F}"/>
              </a:ext>
            </a:extLst>
          </p:cNvPr>
          <p:cNvSpPr txBox="1"/>
          <p:nvPr/>
        </p:nvSpPr>
        <p:spPr>
          <a:xfrm>
            <a:off x="1567542" y="5798004"/>
            <a:ext cx="8943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2. </a:t>
            </a:r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검색한 가맹점의 위치를 찾을 수 있다</a:t>
            </a:r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F0E785C-8A4D-4273-A9EC-00BAD6839A9E}"/>
              </a:ext>
            </a:extLst>
          </p:cNvPr>
          <p:cNvSpPr txBox="1"/>
          <p:nvPr/>
        </p:nvSpPr>
        <p:spPr>
          <a:xfrm>
            <a:off x="1567542" y="5374019"/>
            <a:ext cx="8943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1. </a:t>
            </a:r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경기도 시군에 따라 그 지역에 있는 지역화폐 가맹점의 정보를 검색할 수 있다</a:t>
            </a:r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CBB06F3-2F6D-44A3-95CB-EE43424F4E27}"/>
              </a:ext>
            </a:extLst>
          </p:cNvPr>
          <p:cNvSpPr txBox="1"/>
          <p:nvPr/>
        </p:nvSpPr>
        <p:spPr>
          <a:xfrm>
            <a:off x="1567542" y="6221988"/>
            <a:ext cx="8943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입력한 주소와 검색한 가맹점의 거리를 알 수 있다</a:t>
            </a:r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.</a:t>
            </a:r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</a:p>
        </p:txBody>
      </p:sp>
      <p:sp>
        <p:nvSpPr>
          <p:cNvPr id="31" name="슬라이드 번호 개체 틀 23">
            <a:extLst>
              <a:ext uri="{FF2B5EF4-FFF2-40B4-BE49-F238E27FC236}">
                <a16:creationId xmlns:a16="http://schemas.microsoft.com/office/drawing/2014/main" id="{E35D2781-A269-44C4-BB3C-95B38A87D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7200" y="6473825"/>
            <a:ext cx="2743200" cy="365125"/>
          </a:xfrm>
        </p:spPr>
        <p:txBody>
          <a:bodyPr/>
          <a:lstStyle/>
          <a:p>
            <a:fld id="{94599F83-269B-4AE8-9ADB-F42EB6EF66EB}" type="slidenum">
              <a:rPr lang="ko-KR" altLang="en-US" smtClean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3</a:t>
            </a:fld>
            <a:endParaRPr lang="ko-KR" altLang="en-US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89689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A3EDD7BA-BEC0-4F0B-BB5D-98321C6C4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0130" y="3517900"/>
            <a:ext cx="4781869" cy="3340100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8467BFF8-D667-4C28-B883-098137EDBBBF}"/>
              </a:ext>
            </a:extLst>
          </p:cNvPr>
          <p:cNvSpPr/>
          <p:nvPr/>
        </p:nvSpPr>
        <p:spPr>
          <a:xfrm>
            <a:off x="3020065" y="553303"/>
            <a:ext cx="990600" cy="990600"/>
          </a:xfrm>
          <a:prstGeom prst="ellipse">
            <a:avLst/>
          </a:prstGeom>
          <a:solidFill>
            <a:srgbClr val="002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5F2AA13-A090-482E-9AE3-6FCDB37A1484}"/>
              </a:ext>
            </a:extLst>
          </p:cNvPr>
          <p:cNvSpPr/>
          <p:nvPr/>
        </p:nvSpPr>
        <p:spPr>
          <a:xfrm>
            <a:off x="4010665" y="2001103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67C1AFC-E968-4584-8A5C-B0AC3940AE2F}"/>
              </a:ext>
            </a:extLst>
          </p:cNvPr>
          <p:cNvSpPr/>
          <p:nvPr/>
        </p:nvSpPr>
        <p:spPr>
          <a:xfrm>
            <a:off x="4010665" y="3866298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3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CBFEAF2-C513-4D08-B7F7-0C867A971F7A}"/>
              </a:ext>
            </a:extLst>
          </p:cNvPr>
          <p:cNvSpPr/>
          <p:nvPr/>
        </p:nvSpPr>
        <p:spPr>
          <a:xfrm>
            <a:off x="3020065" y="5314097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4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59EA881-1C58-4F6E-BB65-E62496D4B277}"/>
              </a:ext>
            </a:extLst>
          </p:cNvPr>
          <p:cNvSpPr txBox="1"/>
          <p:nvPr/>
        </p:nvSpPr>
        <p:spPr>
          <a:xfrm>
            <a:off x="4146869" y="694660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2A5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프로그램 소개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B7A211-8852-4259-B09D-95BB72AA5BC0}"/>
              </a:ext>
            </a:extLst>
          </p:cNvPr>
          <p:cNvSpPr txBox="1"/>
          <p:nvPr/>
        </p:nvSpPr>
        <p:spPr>
          <a:xfrm>
            <a:off x="5143820" y="2142460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사용 </a:t>
            </a:r>
            <a:r>
              <a:rPr lang="en-US" altLang="ko-KR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API</a:t>
            </a:r>
            <a:endParaRPr lang="ko-KR" altLang="en-US" sz="4000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A4CFE6-162D-43A1-9D37-75A590D5483E}"/>
              </a:ext>
            </a:extLst>
          </p:cNvPr>
          <p:cNvSpPr txBox="1"/>
          <p:nvPr/>
        </p:nvSpPr>
        <p:spPr>
          <a:xfrm>
            <a:off x="5143820" y="4007655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기능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AFB91E-1482-4980-A9BD-C5539BDFB387}"/>
              </a:ext>
            </a:extLst>
          </p:cNvPr>
          <p:cNvSpPr txBox="1"/>
          <p:nvPr/>
        </p:nvSpPr>
        <p:spPr>
          <a:xfrm>
            <a:off x="4146869" y="5455454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일정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A0790A0-9900-4072-8EA1-D9976287BCF7}"/>
              </a:ext>
            </a:extLst>
          </p:cNvPr>
          <p:cNvSpPr/>
          <p:nvPr/>
        </p:nvSpPr>
        <p:spPr>
          <a:xfrm>
            <a:off x="-3200400" y="228600"/>
            <a:ext cx="6400800" cy="64008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68A37C-5904-49C2-B766-3C1AD5E85E24}"/>
              </a:ext>
            </a:extLst>
          </p:cNvPr>
          <p:cNvSpPr txBox="1"/>
          <p:nvPr/>
        </p:nvSpPr>
        <p:spPr>
          <a:xfrm>
            <a:off x="685800" y="3013501"/>
            <a:ext cx="251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2145113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타원 29">
            <a:extLst>
              <a:ext uri="{FF2B5EF4-FFF2-40B4-BE49-F238E27FC236}">
                <a16:creationId xmlns:a16="http://schemas.microsoft.com/office/drawing/2014/main" id="{EB8DC127-0845-4D79-85C8-35F0B2AA4E3E}"/>
              </a:ext>
            </a:extLst>
          </p:cNvPr>
          <p:cNvSpPr/>
          <p:nvPr/>
        </p:nvSpPr>
        <p:spPr>
          <a:xfrm>
            <a:off x="203199" y="199360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FEE21A1-6E8C-447B-B17A-A6041D480AD8}"/>
              </a:ext>
            </a:extLst>
          </p:cNvPr>
          <p:cNvSpPr txBox="1"/>
          <p:nvPr/>
        </p:nvSpPr>
        <p:spPr>
          <a:xfrm>
            <a:off x="1308098" y="340717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사용 </a:t>
            </a:r>
            <a:r>
              <a:rPr lang="en-US" altLang="ko-KR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API</a:t>
            </a:r>
            <a:endParaRPr lang="ko-KR" altLang="en-US" sz="4000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0E1BD1B-C058-4AC3-87C6-408562295E0D}"/>
              </a:ext>
            </a:extLst>
          </p:cNvPr>
          <p:cNvSpPr/>
          <p:nvPr/>
        </p:nvSpPr>
        <p:spPr>
          <a:xfrm>
            <a:off x="698499" y="5998934"/>
            <a:ext cx="10795002" cy="538871"/>
          </a:xfrm>
          <a:prstGeom prst="rect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개발하는 과정에 따라 다른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API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를 추가로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사용하면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이후 발표 때 기재할 예정</a:t>
            </a:r>
          </a:p>
        </p:txBody>
      </p: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55252866-CD83-4FC0-B121-5BDBED06B574}"/>
              </a:ext>
            </a:extLst>
          </p:cNvPr>
          <p:cNvGrpSpPr/>
          <p:nvPr/>
        </p:nvGrpSpPr>
        <p:grpSpPr>
          <a:xfrm>
            <a:off x="705616" y="2039313"/>
            <a:ext cx="10780768" cy="2127620"/>
            <a:chOff x="482146" y="2039313"/>
            <a:chExt cx="10780768" cy="2127620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08A18A9F-46C8-48CD-A0BB-D1DA043DBEE7}"/>
                </a:ext>
              </a:extLst>
            </p:cNvPr>
            <p:cNvGrpSpPr/>
            <p:nvPr/>
          </p:nvGrpSpPr>
          <p:grpSpPr>
            <a:xfrm>
              <a:off x="482146" y="2247900"/>
              <a:ext cx="3867151" cy="1710446"/>
              <a:chOff x="482146" y="1836220"/>
              <a:chExt cx="3867151" cy="1710446"/>
            </a:xfrm>
          </p:grpSpPr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66456BEF-BD22-42E3-80C4-99C4EBD976CF}"/>
                  </a:ext>
                </a:extLst>
              </p:cNvPr>
              <p:cNvSpPr/>
              <p:nvPr/>
            </p:nvSpPr>
            <p:spPr>
              <a:xfrm>
                <a:off x="482146" y="3007795"/>
                <a:ext cx="3867150" cy="538871"/>
              </a:xfrm>
              <a:prstGeom prst="rect">
                <a:avLst/>
              </a:prstGeom>
              <a:solidFill>
                <a:srgbClr val="005CB2">
                  <a:alpha val="50000"/>
                </a:srgbClr>
              </a:solidFill>
              <a:ln>
                <a:solidFill>
                  <a:srgbClr val="005CB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>
                    <a:solidFill>
                      <a:schemeClr val="bg1"/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경기도</a:t>
                </a:r>
                <a:r>
                  <a:rPr lang="en-US" altLang="ko-KR" dirty="0">
                    <a:solidFill>
                      <a:schemeClr val="bg1"/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_</a:t>
                </a:r>
                <a:r>
                  <a:rPr lang="ko-KR" altLang="en-US" dirty="0">
                    <a:solidFill>
                      <a:schemeClr val="bg1"/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지역화폐 가맹점 현황</a:t>
                </a:r>
              </a:p>
            </p:txBody>
          </p:sp>
          <p:pic>
            <p:nvPicPr>
              <p:cNvPr id="16" name="그림 15">
                <a:extLst>
                  <a:ext uri="{FF2B5EF4-FFF2-40B4-BE49-F238E27FC236}">
                    <a16:creationId xmlns:a16="http://schemas.microsoft.com/office/drawing/2014/main" id="{C8A2DF5C-8902-47EF-8E7A-21B823BCEA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82147" y="1836220"/>
                <a:ext cx="3867150" cy="1171575"/>
              </a:xfrm>
              <a:prstGeom prst="rect">
                <a:avLst/>
              </a:prstGeom>
              <a:ln>
                <a:solidFill>
                  <a:srgbClr val="005CB2"/>
                </a:solidFill>
              </a:ln>
            </p:spPr>
          </p:pic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3CB82F2C-A040-4AA3-A3FB-499C22A1FC43}"/>
                </a:ext>
              </a:extLst>
            </p:cNvPr>
            <p:cNvGrpSpPr/>
            <p:nvPr/>
          </p:nvGrpSpPr>
          <p:grpSpPr>
            <a:xfrm>
              <a:off x="4575003" y="2039313"/>
              <a:ext cx="3267702" cy="2127620"/>
              <a:chOff x="4805590" y="1652750"/>
              <a:chExt cx="3267702" cy="2127620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D2A12B53-AF84-4A51-B04F-678A6269F938}"/>
                  </a:ext>
                </a:extLst>
              </p:cNvPr>
              <p:cNvSpPr/>
              <p:nvPr/>
            </p:nvSpPr>
            <p:spPr>
              <a:xfrm>
                <a:off x="4805590" y="3241499"/>
                <a:ext cx="3267701" cy="538871"/>
              </a:xfrm>
              <a:prstGeom prst="rect">
                <a:avLst/>
              </a:prstGeom>
              <a:solidFill>
                <a:srgbClr val="005CB2">
                  <a:alpha val="50000"/>
                </a:srgbClr>
              </a:solidFill>
              <a:ln>
                <a:solidFill>
                  <a:srgbClr val="005CB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KAKAO MAP API</a:t>
                </a:r>
                <a:endParaRPr lang="ko-KR" altLang="en-US" dirty="0">
                  <a:solidFill>
                    <a:schemeClr val="bg1"/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endParaRPr>
              </a:p>
            </p:txBody>
          </p:sp>
          <p:pic>
            <p:nvPicPr>
              <p:cNvPr id="32" name="그림 31">
                <a:extLst>
                  <a:ext uri="{FF2B5EF4-FFF2-40B4-BE49-F238E27FC236}">
                    <a16:creationId xmlns:a16="http://schemas.microsoft.com/office/drawing/2014/main" id="{6BC83003-B5B9-4BC3-A5A5-047B645D0F9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05591" y="1652750"/>
                <a:ext cx="3267701" cy="1598562"/>
              </a:xfrm>
              <a:prstGeom prst="rect">
                <a:avLst/>
              </a:prstGeom>
              <a:ln>
                <a:solidFill>
                  <a:srgbClr val="005CB2"/>
                </a:solidFill>
              </a:ln>
            </p:spPr>
          </p:pic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0AD0ABC2-5B97-4830-A6D4-194F10E3E481}"/>
                </a:ext>
              </a:extLst>
            </p:cNvPr>
            <p:cNvGrpSpPr/>
            <p:nvPr/>
          </p:nvGrpSpPr>
          <p:grpSpPr>
            <a:xfrm>
              <a:off x="7995214" y="2039313"/>
              <a:ext cx="3267700" cy="2127620"/>
              <a:chOff x="8225801" y="1652750"/>
              <a:chExt cx="3267700" cy="2127620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4E1096B6-6AD9-426C-8D74-B6CA4B3B832D}"/>
                  </a:ext>
                </a:extLst>
              </p:cNvPr>
              <p:cNvSpPr/>
              <p:nvPr/>
            </p:nvSpPr>
            <p:spPr>
              <a:xfrm>
                <a:off x="8225801" y="3241499"/>
                <a:ext cx="3267700" cy="538871"/>
              </a:xfrm>
              <a:prstGeom prst="rect">
                <a:avLst/>
              </a:prstGeom>
              <a:solidFill>
                <a:srgbClr val="005CB2">
                  <a:alpha val="50000"/>
                </a:srgbClr>
              </a:solidFill>
              <a:ln>
                <a:solidFill>
                  <a:srgbClr val="005CB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>
                    <a:solidFill>
                      <a:schemeClr val="bg1"/>
                    </a:solidFill>
                    <a:latin typeface="한수원 한돋움" panose="020B0600000101010101" pitchFamily="50" charset="-127"/>
                    <a:ea typeface="한수원 한돋움" panose="020B0600000101010101" pitchFamily="50" charset="-127"/>
                  </a:rPr>
                  <a:t>Google Map API</a:t>
                </a:r>
                <a:endParaRPr lang="ko-KR" altLang="en-US" dirty="0">
                  <a:solidFill>
                    <a:schemeClr val="bg1"/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endParaRPr>
              </a:p>
            </p:txBody>
          </p:sp>
          <p:pic>
            <p:nvPicPr>
              <p:cNvPr id="35" name="그림 34">
                <a:extLst>
                  <a:ext uri="{FF2B5EF4-FFF2-40B4-BE49-F238E27FC236}">
                    <a16:creationId xmlns:a16="http://schemas.microsoft.com/office/drawing/2014/main" id="{3A129E6F-65FD-47B2-9E86-9C361A4060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25801" y="1652750"/>
                <a:ext cx="3267700" cy="1598562"/>
              </a:xfrm>
              <a:prstGeom prst="rect">
                <a:avLst/>
              </a:prstGeom>
              <a:ln>
                <a:solidFill>
                  <a:srgbClr val="005CB2"/>
                </a:solidFill>
              </a:ln>
            </p:spPr>
          </p:pic>
        </p:grp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BD84CD25-5858-4849-BC66-3E0520F33A7E}"/>
                </a:ext>
              </a:extLst>
            </p:cNvPr>
            <p:cNvSpPr/>
            <p:nvPr/>
          </p:nvSpPr>
          <p:spPr>
            <a:xfrm>
              <a:off x="7579913" y="2870229"/>
              <a:ext cx="624797" cy="465789"/>
            </a:xfrm>
            <a:prstGeom prst="rect">
              <a:avLst/>
            </a:prstGeom>
            <a:solidFill>
              <a:srgbClr val="005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OR</a:t>
              </a:r>
              <a:endPara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sp>
        <p:nvSpPr>
          <p:cNvPr id="43" name="슬라이드 번호 개체 틀 23">
            <a:extLst>
              <a:ext uri="{FF2B5EF4-FFF2-40B4-BE49-F238E27FC236}">
                <a16:creationId xmlns:a16="http://schemas.microsoft.com/office/drawing/2014/main" id="{738866A3-4DFF-488C-B573-FFB0D79EE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7200" y="6473825"/>
            <a:ext cx="2743200" cy="365125"/>
          </a:xfrm>
        </p:spPr>
        <p:txBody>
          <a:bodyPr/>
          <a:lstStyle/>
          <a:p>
            <a:fld id="{94599F83-269B-4AE8-9ADB-F42EB6EF66EB}" type="slidenum">
              <a:rPr lang="ko-KR" altLang="en-US" smtClean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5</a:t>
            </a:fld>
            <a:endParaRPr lang="ko-KR" altLang="en-US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674C92-5801-4006-821E-B5C66ECCBEA0}"/>
              </a:ext>
            </a:extLst>
          </p:cNvPr>
          <p:cNvSpPr txBox="1"/>
          <p:nvPr/>
        </p:nvSpPr>
        <p:spPr>
          <a:xfrm>
            <a:off x="705616" y="4909234"/>
            <a:ext cx="107807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주소 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-&gt;</a:t>
            </a:r>
            <a:endParaRPr lang="ko-KR" altLang="en-US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  <a:p>
            <a:r>
              <a:rPr lang="en-US" altLang="ko-KR" b="0" i="0" u="sng" dirty="0">
                <a:solidFill>
                  <a:srgbClr val="2775C4"/>
                </a:solidFill>
                <a:effectLst/>
                <a:latin typeface="한수원 한돋움" panose="020B0600000101010101" pitchFamily="50" charset="-127"/>
                <a:ea typeface="한수원 한돋움" panose="020B0600000101010101" pitchFamily="50" charset="-127"/>
                <a:hlinkClick r:id="rId5"/>
              </a:rPr>
              <a:t>https://data.gg.go.kr/portal/data/service/selectServicePage.do?infId=3NPA52LBMO36CQEQ1GMY28894927&amp;infSeq=3</a:t>
            </a:r>
            <a:endParaRPr lang="en-US" altLang="ko-KR" b="0" i="0" u="sng" dirty="0">
              <a:solidFill>
                <a:srgbClr val="2775C4"/>
              </a:solidFill>
              <a:effectLst/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60014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A3EDD7BA-BEC0-4F0B-BB5D-98321C6C4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0130" y="3517900"/>
            <a:ext cx="4781869" cy="3340100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8467BFF8-D667-4C28-B883-098137EDBBBF}"/>
              </a:ext>
            </a:extLst>
          </p:cNvPr>
          <p:cNvSpPr/>
          <p:nvPr/>
        </p:nvSpPr>
        <p:spPr>
          <a:xfrm>
            <a:off x="3020065" y="553303"/>
            <a:ext cx="990600" cy="990600"/>
          </a:xfrm>
          <a:prstGeom prst="ellipse">
            <a:avLst/>
          </a:prstGeom>
          <a:solidFill>
            <a:srgbClr val="002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5F2AA13-A090-482E-9AE3-6FCDB37A1484}"/>
              </a:ext>
            </a:extLst>
          </p:cNvPr>
          <p:cNvSpPr/>
          <p:nvPr/>
        </p:nvSpPr>
        <p:spPr>
          <a:xfrm>
            <a:off x="4010665" y="2001103"/>
            <a:ext cx="990600" cy="990600"/>
          </a:xfrm>
          <a:prstGeom prst="ellipse">
            <a:avLst/>
          </a:prstGeom>
          <a:solidFill>
            <a:srgbClr val="002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67C1AFC-E968-4584-8A5C-B0AC3940AE2F}"/>
              </a:ext>
            </a:extLst>
          </p:cNvPr>
          <p:cNvSpPr/>
          <p:nvPr/>
        </p:nvSpPr>
        <p:spPr>
          <a:xfrm>
            <a:off x="4010665" y="3866298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3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CBFEAF2-C513-4D08-B7F7-0C867A971F7A}"/>
              </a:ext>
            </a:extLst>
          </p:cNvPr>
          <p:cNvSpPr/>
          <p:nvPr/>
        </p:nvSpPr>
        <p:spPr>
          <a:xfrm>
            <a:off x="3020065" y="5314097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4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59EA881-1C58-4F6E-BB65-E62496D4B277}"/>
              </a:ext>
            </a:extLst>
          </p:cNvPr>
          <p:cNvSpPr txBox="1"/>
          <p:nvPr/>
        </p:nvSpPr>
        <p:spPr>
          <a:xfrm>
            <a:off x="4146869" y="694660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2A5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프로그램 소개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B7A211-8852-4259-B09D-95BB72AA5BC0}"/>
              </a:ext>
            </a:extLst>
          </p:cNvPr>
          <p:cNvSpPr txBox="1"/>
          <p:nvPr/>
        </p:nvSpPr>
        <p:spPr>
          <a:xfrm>
            <a:off x="5143820" y="2142460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2A5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사용 </a:t>
            </a:r>
            <a:r>
              <a:rPr lang="en-US" altLang="ko-KR" sz="4000" dirty="0">
                <a:solidFill>
                  <a:srgbClr val="002A5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API</a:t>
            </a:r>
            <a:endParaRPr lang="ko-KR" altLang="en-US" sz="4000" dirty="0">
              <a:solidFill>
                <a:srgbClr val="002A50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A4CFE6-162D-43A1-9D37-75A590D5483E}"/>
              </a:ext>
            </a:extLst>
          </p:cNvPr>
          <p:cNvSpPr txBox="1"/>
          <p:nvPr/>
        </p:nvSpPr>
        <p:spPr>
          <a:xfrm>
            <a:off x="5143820" y="4007655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기능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AFB91E-1482-4980-A9BD-C5539BDFB387}"/>
              </a:ext>
            </a:extLst>
          </p:cNvPr>
          <p:cNvSpPr txBox="1"/>
          <p:nvPr/>
        </p:nvSpPr>
        <p:spPr>
          <a:xfrm>
            <a:off x="4146869" y="5455454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일정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A0790A0-9900-4072-8EA1-D9976287BCF7}"/>
              </a:ext>
            </a:extLst>
          </p:cNvPr>
          <p:cNvSpPr/>
          <p:nvPr/>
        </p:nvSpPr>
        <p:spPr>
          <a:xfrm>
            <a:off x="-3200400" y="228600"/>
            <a:ext cx="6400800" cy="64008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68A37C-5904-49C2-B766-3C1AD5E85E24}"/>
              </a:ext>
            </a:extLst>
          </p:cNvPr>
          <p:cNvSpPr txBox="1"/>
          <p:nvPr/>
        </p:nvSpPr>
        <p:spPr>
          <a:xfrm>
            <a:off x="685800" y="3013501"/>
            <a:ext cx="251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55355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>
            <a:extLst>
              <a:ext uri="{FF2B5EF4-FFF2-40B4-BE49-F238E27FC236}">
                <a16:creationId xmlns:a16="http://schemas.microsoft.com/office/drawing/2014/main" id="{D06E6C0B-D73D-49E5-8072-B2470095FD41}"/>
              </a:ext>
            </a:extLst>
          </p:cNvPr>
          <p:cNvSpPr/>
          <p:nvPr/>
        </p:nvSpPr>
        <p:spPr>
          <a:xfrm>
            <a:off x="203199" y="2085324"/>
            <a:ext cx="6819901" cy="3896376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D4D9BB51-2EC2-40FE-918A-8D6AF72B3B13}"/>
              </a:ext>
            </a:extLst>
          </p:cNvPr>
          <p:cNvSpPr/>
          <p:nvPr/>
        </p:nvSpPr>
        <p:spPr>
          <a:xfrm>
            <a:off x="203199" y="199360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3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D69BD9-9844-402A-90A0-0EDEE15CB734}"/>
              </a:ext>
            </a:extLst>
          </p:cNvPr>
          <p:cNvSpPr txBox="1"/>
          <p:nvPr/>
        </p:nvSpPr>
        <p:spPr>
          <a:xfrm>
            <a:off x="1308098" y="334511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기능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0E1BD1B-C058-4AC3-87C6-408562295E0D}"/>
              </a:ext>
            </a:extLst>
          </p:cNvPr>
          <p:cNvSpPr/>
          <p:nvPr/>
        </p:nvSpPr>
        <p:spPr>
          <a:xfrm>
            <a:off x="7277099" y="1189960"/>
            <a:ext cx="4216401" cy="538871"/>
          </a:xfrm>
          <a:prstGeom prst="rect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FUNCTION</a:t>
            </a:r>
            <a:endParaRPr lang="ko-KR" altLang="en-US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CAF942F-E978-4A74-869F-386B1F71AA55}"/>
              </a:ext>
            </a:extLst>
          </p:cNvPr>
          <p:cNvSpPr/>
          <p:nvPr/>
        </p:nvSpPr>
        <p:spPr>
          <a:xfrm>
            <a:off x="7277099" y="1794256"/>
            <a:ext cx="4216401" cy="4797064"/>
          </a:xfrm>
          <a:prstGeom prst="rect">
            <a:avLst/>
          </a:prstGeom>
          <a:solidFill>
            <a:srgbClr val="005CB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CBB06F3-2F6D-44A3-95CB-EE43424F4E27}"/>
              </a:ext>
            </a:extLst>
          </p:cNvPr>
          <p:cNvSpPr txBox="1"/>
          <p:nvPr/>
        </p:nvSpPr>
        <p:spPr>
          <a:xfrm>
            <a:off x="7277099" y="3459525"/>
            <a:ext cx="4216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2. </a:t>
            </a:r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검색한 가맹점의 위치와 정보 출력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C7EEB3-6D83-499B-A3FD-D39EC9BA4AE1}"/>
              </a:ext>
            </a:extLst>
          </p:cNvPr>
          <p:cNvSpPr txBox="1"/>
          <p:nvPr/>
        </p:nvSpPr>
        <p:spPr>
          <a:xfrm>
            <a:off x="7277099" y="4231841"/>
            <a:ext cx="4216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3. </a:t>
            </a:r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지도 연동</a:t>
            </a:r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가맹점 위치 출력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673C001-4CED-4C31-8122-35F3D77AD344}"/>
              </a:ext>
            </a:extLst>
          </p:cNvPr>
          <p:cNvSpPr txBox="1"/>
          <p:nvPr/>
        </p:nvSpPr>
        <p:spPr>
          <a:xfrm>
            <a:off x="7277099" y="5004156"/>
            <a:ext cx="4216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4. </a:t>
            </a:r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관심있는 가맹점 저장</a:t>
            </a:r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북마크</a:t>
            </a:r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)</a:t>
            </a:r>
            <a:endParaRPr lang="ko-KR" altLang="en-US" dirty="0">
              <a:solidFill>
                <a:schemeClr val="bg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4A3CF4-B441-4B6B-A015-1C6E4385D55B}"/>
              </a:ext>
            </a:extLst>
          </p:cNvPr>
          <p:cNvSpPr txBox="1"/>
          <p:nvPr/>
        </p:nvSpPr>
        <p:spPr>
          <a:xfrm>
            <a:off x="7277099" y="2687209"/>
            <a:ext cx="4343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1. </a:t>
            </a:r>
            <a:r>
              <a:rPr lang="ko-KR" altLang="en-US" dirty="0" err="1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시군명</a:t>
            </a:r>
            <a:r>
              <a:rPr lang="ko-KR" altLang="en-US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입력을 통해 지역화폐 가맹점 검색 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9DECA46-E203-482B-A62E-128F291F5C69}"/>
              </a:ext>
            </a:extLst>
          </p:cNvPr>
          <p:cNvSpPr/>
          <p:nvPr/>
        </p:nvSpPr>
        <p:spPr>
          <a:xfrm>
            <a:off x="203199" y="1728831"/>
            <a:ext cx="6819901" cy="356493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50" dirty="0">
                <a:solidFill>
                  <a:schemeClr val="tx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스트레스는 지역화폐로 풀자</a:t>
            </a:r>
            <a:r>
              <a:rPr lang="en-US" altLang="ko-KR" sz="1050" dirty="0">
                <a:solidFill>
                  <a:schemeClr val="tx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~!</a:t>
            </a:r>
            <a:endParaRPr lang="ko-KR" altLang="en-US" sz="1050" dirty="0">
              <a:solidFill>
                <a:schemeClr val="tx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C987C70-EEE0-463E-A080-C41AD6021D30}"/>
              </a:ext>
            </a:extLst>
          </p:cNvPr>
          <p:cNvSpPr/>
          <p:nvPr/>
        </p:nvSpPr>
        <p:spPr>
          <a:xfrm>
            <a:off x="279399" y="2161524"/>
            <a:ext cx="4711701" cy="7848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로고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9BCD592-971C-4A41-B8D5-CDCD25C9213A}"/>
              </a:ext>
            </a:extLst>
          </p:cNvPr>
          <p:cNvSpPr/>
          <p:nvPr/>
        </p:nvSpPr>
        <p:spPr>
          <a:xfrm>
            <a:off x="279398" y="3054820"/>
            <a:ext cx="888999" cy="32316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시</a:t>
            </a:r>
            <a:r>
              <a:rPr lang="en-US" altLang="ko-KR" sz="1200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/</a:t>
            </a:r>
            <a:r>
              <a:rPr lang="ko-KR" altLang="en-US" sz="1200" dirty="0" err="1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군입력</a:t>
            </a:r>
            <a:endParaRPr lang="ko-KR" altLang="en-US" sz="1200" dirty="0">
              <a:solidFill>
                <a:sysClr val="windowText" lastClr="000000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EA3E7C43-1656-4718-9512-1EB6FC10C10C}"/>
              </a:ext>
            </a:extLst>
          </p:cNvPr>
          <p:cNvSpPr/>
          <p:nvPr/>
        </p:nvSpPr>
        <p:spPr>
          <a:xfrm>
            <a:off x="1238249" y="3054820"/>
            <a:ext cx="3124204" cy="323166"/>
          </a:xfrm>
          <a:prstGeom prst="rect">
            <a:avLst/>
          </a:prstGeom>
          <a:solidFill>
            <a:schemeClr val="bg1"/>
          </a:solidFill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입력 창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D3A2E52-EEA7-44B9-90B7-78D711CB37A1}"/>
              </a:ext>
            </a:extLst>
          </p:cNvPr>
          <p:cNvSpPr/>
          <p:nvPr/>
        </p:nvSpPr>
        <p:spPr>
          <a:xfrm>
            <a:off x="4438649" y="3054820"/>
            <a:ext cx="546105" cy="32316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검색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922A06-BDB2-44FA-B25A-C36B9CCCB9E2}"/>
              </a:ext>
            </a:extLst>
          </p:cNvPr>
          <p:cNvSpPr/>
          <p:nvPr/>
        </p:nvSpPr>
        <p:spPr>
          <a:xfrm>
            <a:off x="361947" y="3530600"/>
            <a:ext cx="3124204" cy="23495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40A1E54-F7D4-4852-BA50-80AA8C51B42A}"/>
              </a:ext>
            </a:extLst>
          </p:cNvPr>
          <p:cNvSpPr/>
          <p:nvPr/>
        </p:nvSpPr>
        <p:spPr>
          <a:xfrm>
            <a:off x="3740150" y="3530600"/>
            <a:ext cx="3124204" cy="23495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CE942B7-E7A0-45EF-89F1-71E4241D6780}"/>
              </a:ext>
            </a:extLst>
          </p:cNvPr>
          <p:cNvSpPr/>
          <p:nvPr/>
        </p:nvSpPr>
        <p:spPr>
          <a:xfrm>
            <a:off x="361946" y="3539244"/>
            <a:ext cx="2899414" cy="259088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가게이름 </a:t>
            </a:r>
            <a:r>
              <a:rPr lang="en-US" altLang="ko-KR" sz="1600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</a:t>
            </a:r>
            <a:endParaRPr lang="ko-KR" altLang="en-US" sz="1600" dirty="0">
              <a:solidFill>
                <a:sysClr val="windowText" lastClr="000000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60D0CCCC-33B7-4C60-B2B3-8A7DC7D072BC}"/>
              </a:ext>
            </a:extLst>
          </p:cNvPr>
          <p:cNvSpPr/>
          <p:nvPr/>
        </p:nvSpPr>
        <p:spPr>
          <a:xfrm>
            <a:off x="361946" y="3847035"/>
            <a:ext cx="2899414" cy="259088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</a:t>
            </a:r>
            <a:endParaRPr lang="ko-KR" altLang="en-US" dirty="0">
              <a:solidFill>
                <a:sysClr val="windowText" lastClr="000000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6229AE4-B314-4AEA-8645-A7BF18F9E1A7}"/>
              </a:ext>
            </a:extLst>
          </p:cNvPr>
          <p:cNvSpPr/>
          <p:nvPr/>
        </p:nvSpPr>
        <p:spPr>
          <a:xfrm>
            <a:off x="361946" y="4154826"/>
            <a:ext cx="2899414" cy="259088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3</a:t>
            </a:r>
            <a:endParaRPr lang="ko-KR" altLang="en-US" dirty="0">
              <a:solidFill>
                <a:sysClr val="windowText" lastClr="000000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C3A154EF-7FA1-46AB-A1F8-B0F19B99FD9D}"/>
              </a:ext>
            </a:extLst>
          </p:cNvPr>
          <p:cNvSpPr/>
          <p:nvPr/>
        </p:nvSpPr>
        <p:spPr>
          <a:xfrm>
            <a:off x="361946" y="4462616"/>
            <a:ext cx="2899414" cy="259088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4</a:t>
            </a:r>
            <a:endParaRPr lang="ko-KR" altLang="en-US" dirty="0">
              <a:solidFill>
                <a:sysClr val="windowText" lastClr="000000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024EC52C-9C7B-4AF9-973C-9E988D3B5E75}"/>
              </a:ext>
            </a:extLst>
          </p:cNvPr>
          <p:cNvSpPr/>
          <p:nvPr/>
        </p:nvSpPr>
        <p:spPr>
          <a:xfrm>
            <a:off x="361946" y="4770406"/>
            <a:ext cx="2899414" cy="259088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5</a:t>
            </a:r>
            <a:endParaRPr lang="ko-KR" altLang="en-US" dirty="0">
              <a:solidFill>
                <a:sysClr val="windowText" lastClr="000000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FA1DFB9A-DFD7-4158-AC2C-7BC673B243FE}"/>
              </a:ext>
            </a:extLst>
          </p:cNvPr>
          <p:cNvGrpSpPr/>
          <p:nvPr/>
        </p:nvGrpSpPr>
        <p:grpSpPr>
          <a:xfrm>
            <a:off x="1806572" y="5226886"/>
            <a:ext cx="90795" cy="472223"/>
            <a:chOff x="1806572" y="5226886"/>
            <a:chExt cx="90795" cy="472223"/>
          </a:xfrm>
          <a:solidFill>
            <a:schemeClr val="bg2">
              <a:lumMod val="90000"/>
            </a:schemeClr>
          </a:solidFill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4FCF1C09-A26C-4633-8B0E-B14F7067C0AB}"/>
                </a:ext>
              </a:extLst>
            </p:cNvPr>
            <p:cNvSpPr/>
            <p:nvPr/>
          </p:nvSpPr>
          <p:spPr>
            <a:xfrm>
              <a:off x="1806572" y="5226886"/>
              <a:ext cx="90795" cy="90795"/>
            </a:xfrm>
            <a:prstGeom prst="ellipse">
              <a:avLst/>
            </a:prstGeom>
            <a:grp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6B04CF97-AC66-4A31-BD56-EE5E23AB25CA}"/>
                </a:ext>
              </a:extLst>
            </p:cNvPr>
            <p:cNvSpPr/>
            <p:nvPr/>
          </p:nvSpPr>
          <p:spPr>
            <a:xfrm>
              <a:off x="1806572" y="5417600"/>
              <a:ext cx="90795" cy="90795"/>
            </a:xfrm>
            <a:prstGeom prst="ellipse">
              <a:avLst/>
            </a:prstGeom>
            <a:grp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13ECDF9-C691-465F-AF07-C72394FBCB74}"/>
                </a:ext>
              </a:extLst>
            </p:cNvPr>
            <p:cNvSpPr/>
            <p:nvPr/>
          </p:nvSpPr>
          <p:spPr>
            <a:xfrm>
              <a:off x="1806572" y="5608314"/>
              <a:ext cx="90795" cy="90795"/>
            </a:xfrm>
            <a:prstGeom prst="ellipse">
              <a:avLst/>
            </a:prstGeom>
            <a:grp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8F38059-8414-4A71-9BCD-344A376E6A48}"/>
              </a:ext>
            </a:extLst>
          </p:cNvPr>
          <p:cNvSpPr/>
          <p:nvPr/>
        </p:nvSpPr>
        <p:spPr>
          <a:xfrm>
            <a:off x="3266439" y="3539244"/>
            <a:ext cx="220985" cy="25908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FC9D8BE-F4EE-46A0-B87E-BD541B8D772C}"/>
              </a:ext>
            </a:extLst>
          </p:cNvPr>
          <p:cNvSpPr/>
          <p:nvPr/>
        </p:nvSpPr>
        <p:spPr>
          <a:xfrm>
            <a:off x="3260088" y="5617056"/>
            <a:ext cx="227330" cy="25908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FFB5AE4-0C34-46B2-A5D9-679749084995}"/>
              </a:ext>
            </a:extLst>
          </p:cNvPr>
          <p:cNvSpPr/>
          <p:nvPr/>
        </p:nvSpPr>
        <p:spPr>
          <a:xfrm>
            <a:off x="3261361" y="3798332"/>
            <a:ext cx="227329" cy="182522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4" name="화살표: 갈매기형 수장 53">
            <a:extLst>
              <a:ext uri="{FF2B5EF4-FFF2-40B4-BE49-F238E27FC236}">
                <a16:creationId xmlns:a16="http://schemas.microsoft.com/office/drawing/2014/main" id="{EDA6953A-937B-4BA4-BAB1-ECD43321EC9D}"/>
              </a:ext>
            </a:extLst>
          </p:cNvPr>
          <p:cNvSpPr/>
          <p:nvPr/>
        </p:nvSpPr>
        <p:spPr>
          <a:xfrm rot="16200000">
            <a:off x="3327197" y="3570548"/>
            <a:ext cx="103204" cy="187835"/>
          </a:xfrm>
          <a:prstGeom prst="chevron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5" name="화살표: 갈매기형 수장 54">
            <a:extLst>
              <a:ext uri="{FF2B5EF4-FFF2-40B4-BE49-F238E27FC236}">
                <a16:creationId xmlns:a16="http://schemas.microsoft.com/office/drawing/2014/main" id="{869CECF2-CB92-44D2-B8A0-31629D4A22B8}"/>
              </a:ext>
            </a:extLst>
          </p:cNvPr>
          <p:cNvSpPr/>
          <p:nvPr/>
        </p:nvSpPr>
        <p:spPr>
          <a:xfrm rot="5400000" flipV="1">
            <a:off x="3322151" y="5663503"/>
            <a:ext cx="103204" cy="187835"/>
          </a:xfrm>
          <a:prstGeom prst="chevron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F718E0B-055D-49FD-8662-74D59302E3E2}"/>
              </a:ext>
            </a:extLst>
          </p:cNvPr>
          <p:cNvSpPr txBox="1"/>
          <p:nvPr/>
        </p:nvSpPr>
        <p:spPr>
          <a:xfrm>
            <a:off x="3835400" y="3650963"/>
            <a:ext cx="2305051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가게이름</a:t>
            </a:r>
            <a:endParaRPr lang="ko-KR" altLang="en-US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9" name="별: 꼭짓점 5개 58">
            <a:extLst>
              <a:ext uri="{FF2B5EF4-FFF2-40B4-BE49-F238E27FC236}">
                <a16:creationId xmlns:a16="http://schemas.microsoft.com/office/drawing/2014/main" id="{7FC0BB45-AEE9-442D-B495-03A0ED8BBA29}"/>
              </a:ext>
            </a:extLst>
          </p:cNvPr>
          <p:cNvSpPr/>
          <p:nvPr/>
        </p:nvSpPr>
        <p:spPr>
          <a:xfrm>
            <a:off x="6286502" y="3598549"/>
            <a:ext cx="431800" cy="431800"/>
          </a:xfrm>
          <a:prstGeom prst="star5">
            <a:avLst>
              <a:gd name="adj" fmla="val 28682"/>
              <a:gd name="hf" fmla="val 105146"/>
              <a:gd name="vf" fmla="val 110557"/>
            </a:avLst>
          </a:prstGeom>
          <a:solidFill>
            <a:schemeClr val="accent4"/>
          </a:solidFill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65C9E858-D912-44AE-ACAC-AE703988CFDC}"/>
              </a:ext>
            </a:extLst>
          </p:cNvPr>
          <p:cNvSpPr/>
          <p:nvPr/>
        </p:nvSpPr>
        <p:spPr>
          <a:xfrm>
            <a:off x="3835400" y="4154826"/>
            <a:ext cx="1433610" cy="164502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정보</a:t>
            </a:r>
            <a:r>
              <a:rPr lang="en-US" altLang="ko-KR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&amp;</a:t>
            </a:r>
            <a:r>
              <a:rPr lang="ko-KR" altLang="en-US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위치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A7ADB93-B568-4EE3-8743-CCC4BD4E5057}"/>
              </a:ext>
            </a:extLst>
          </p:cNvPr>
          <p:cNvSpPr txBox="1"/>
          <p:nvPr/>
        </p:nvSpPr>
        <p:spPr>
          <a:xfrm>
            <a:off x="457200" y="6041358"/>
            <a:ext cx="264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UI </a:t>
            </a:r>
            <a:r>
              <a:rPr lang="ko-KR" altLang="en-US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구현 예시 </a:t>
            </a:r>
            <a:r>
              <a:rPr lang="en-US" altLang="ko-KR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– </a:t>
            </a:r>
            <a:r>
              <a:rPr lang="ko-KR" altLang="en-US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검색 탭</a:t>
            </a: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F7090E8-5C59-49A3-AA67-97801DDD0332}"/>
              </a:ext>
            </a:extLst>
          </p:cNvPr>
          <p:cNvSpPr/>
          <p:nvPr/>
        </p:nvSpPr>
        <p:spPr>
          <a:xfrm>
            <a:off x="3266438" y="3880597"/>
            <a:ext cx="214631" cy="76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5F8FC7EF-8489-4369-8854-35C0F22B0F92}"/>
              </a:ext>
            </a:extLst>
          </p:cNvPr>
          <p:cNvSpPr/>
          <p:nvPr/>
        </p:nvSpPr>
        <p:spPr>
          <a:xfrm>
            <a:off x="5349877" y="4154826"/>
            <a:ext cx="1433610" cy="164502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지도</a:t>
            </a:r>
          </a:p>
        </p:txBody>
      </p: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C0BF3341-038D-4173-8AB2-CD04FDB68074}"/>
              </a:ext>
            </a:extLst>
          </p:cNvPr>
          <p:cNvGrpSpPr/>
          <p:nvPr/>
        </p:nvGrpSpPr>
        <p:grpSpPr>
          <a:xfrm>
            <a:off x="5156754" y="2161524"/>
            <a:ext cx="1760998" cy="784876"/>
            <a:chOff x="5156754" y="2161524"/>
            <a:chExt cx="1760998" cy="784876"/>
          </a:xfrm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1A4D028C-5C85-423E-A5CF-F5C3F63388B5}"/>
                </a:ext>
              </a:extLst>
            </p:cNvPr>
            <p:cNvSpPr/>
            <p:nvPr/>
          </p:nvSpPr>
          <p:spPr>
            <a:xfrm>
              <a:off x="5156754" y="2161524"/>
              <a:ext cx="797672" cy="784876"/>
            </a:xfrm>
            <a:prstGeom prst="rect">
              <a:avLst/>
            </a:prstGeom>
            <a:solidFill>
              <a:srgbClr val="005CB2"/>
            </a:solidFill>
            <a:ln>
              <a:solidFill>
                <a:srgbClr val="005C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78" name="직사각형 77">
              <a:extLst>
                <a:ext uri="{FF2B5EF4-FFF2-40B4-BE49-F238E27FC236}">
                  <a16:creationId xmlns:a16="http://schemas.microsoft.com/office/drawing/2014/main" id="{8BE4CCE7-5FF4-4E0F-8EF1-9803E73490E3}"/>
                </a:ext>
              </a:extLst>
            </p:cNvPr>
            <p:cNvSpPr/>
            <p:nvPr/>
          </p:nvSpPr>
          <p:spPr>
            <a:xfrm>
              <a:off x="6120080" y="2161524"/>
              <a:ext cx="797672" cy="7848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pic>
          <p:nvPicPr>
            <p:cNvPr id="70" name="그림 69">
              <a:extLst>
                <a:ext uri="{FF2B5EF4-FFF2-40B4-BE49-F238E27FC236}">
                  <a16:creationId xmlns:a16="http://schemas.microsoft.com/office/drawing/2014/main" id="{01556340-2B12-4A46-8C49-D72B45647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23739" y="2322314"/>
              <a:ext cx="479990" cy="463289"/>
            </a:xfrm>
            <a:prstGeom prst="rect">
              <a:avLst/>
            </a:prstGeom>
          </p:spPr>
        </p:pic>
        <p:pic>
          <p:nvPicPr>
            <p:cNvPr id="75" name="그림 74">
              <a:extLst>
                <a:ext uri="{FF2B5EF4-FFF2-40B4-BE49-F238E27FC236}">
                  <a16:creationId xmlns:a16="http://schemas.microsoft.com/office/drawing/2014/main" id="{5AAC4206-032D-49A4-ABF4-1AF0FB279A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303497" y="2322315"/>
              <a:ext cx="479990" cy="463289"/>
            </a:xfrm>
            <a:prstGeom prst="rect">
              <a:avLst/>
            </a:prstGeom>
          </p:spPr>
        </p:pic>
      </p:grpSp>
      <p:sp>
        <p:nvSpPr>
          <p:cNvPr id="81" name="슬라이드 번호 개체 틀 23">
            <a:extLst>
              <a:ext uri="{FF2B5EF4-FFF2-40B4-BE49-F238E27FC236}">
                <a16:creationId xmlns:a16="http://schemas.microsoft.com/office/drawing/2014/main" id="{69A3B0CA-019A-4BFA-AB0A-5C3C8010B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7200" y="6473825"/>
            <a:ext cx="2743200" cy="365125"/>
          </a:xfrm>
        </p:spPr>
        <p:txBody>
          <a:bodyPr/>
          <a:lstStyle/>
          <a:p>
            <a:fld id="{94599F83-269B-4AE8-9ADB-F42EB6EF66EB}" type="slidenum">
              <a:rPr lang="ko-KR" altLang="en-US" smtClean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7</a:t>
            </a:fld>
            <a:endParaRPr lang="ko-KR" altLang="en-US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9564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타원 14">
            <a:extLst>
              <a:ext uri="{FF2B5EF4-FFF2-40B4-BE49-F238E27FC236}">
                <a16:creationId xmlns:a16="http://schemas.microsoft.com/office/drawing/2014/main" id="{D4D9BB51-2EC2-40FE-918A-8D6AF72B3B13}"/>
              </a:ext>
            </a:extLst>
          </p:cNvPr>
          <p:cNvSpPr/>
          <p:nvPr/>
        </p:nvSpPr>
        <p:spPr>
          <a:xfrm>
            <a:off x="203199" y="199360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3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D69BD9-9844-402A-90A0-0EDEE15CB734}"/>
              </a:ext>
            </a:extLst>
          </p:cNvPr>
          <p:cNvSpPr txBox="1"/>
          <p:nvPr/>
        </p:nvSpPr>
        <p:spPr>
          <a:xfrm>
            <a:off x="1308098" y="334511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기능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0E1BD1B-C058-4AC3-87C6-408562295E0D}"/>
              </a:ext>
            </a:extLst>
          </p:cNvPr>
          <p:cNvSpPr/>
          <p:nvPr/>
        </p:nvSpPr>
        <p:spPr>
          <a:xfrm>
            <a:off x="7277099" y="1189960"/>
            <a:ext cx="4216401" cy="538871"/>
          </a:xfrm>
          <a:prstGeom prst="rect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FUNCTION</a:t>
            </a:r>
            <a:endParaRPr lang="ko-KR" altLang="en-US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CAF942F-E978-4A74-869F-386B1F71AA55}"/>
              </a:ext>
            </a:extLst>
          </p:cNvPr>
          <p:cNvSpPr/>
          <p:nvPr/>
        </p:nvSpPr>
        <p:spPr>
          <a:xfrm>
            <a:off x="7277099" y="1794256"/>
            <a:ext cx="4216401" cy="4797064"/>
          </a:xfrm>
          <a:prstGeom prst="rect">
            <a:avLst/>
          </a:prstGeom>
          <a:solidFill>
            <a:srgbClr val="005CB2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E2038B-1270-4762-B004-9F79C5E724F7}"/>
              </a:ext>
            </a:extLst>
          </p:cNvPr>
          <p:cNvSpPr txBox="1"/>
          <p:nvPr/>
        </p:nvSpPr>
        <p:spPr>
          <a:xfrm>
            <a:off x="7277099" y="3848431"/>
            <a:ext cx="4216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6. </a:t>
            </a:r>
            <a:r>
              <a:rPr lang="ko-KR" altLang="en-US" sz="20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저장한 가맹점 정보 메일 전송</a:t>
            </a:r>
            <a:r>
              <a:rPr lang="en-US" altLang="ko-KR" sz="20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endParaRPr lang="ko-KR" altLang="en-US" sz="2000" dirty="0">
              <a:solidFill>
                <a:schemeClr val="bg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D4C4CB3-835F-4898-8941-57AD431B54B7}"/>
              </a:ext>
            </a:extLst>
          </p:cNvPr>
          <p:cNvSpPr txBox="1"/>
          <p:nvPr/>
        </p:nvSpPr>
        <p:spPr>
          <a:xfrm>
            <a:off x="7277099" y="5011440"/>
            <a:ext cx="4216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7. </a:t>
            </a:r>
            <a:r>
              <a:rPr lang="ko-KR" altLang="en-US" sz="2000" dirty="0" err="1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텔레그램</a:t>
            </a:r>
            <a:r>
              <a:rPr lang="ko-KR" altLang="en-US" sz="20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</a:t>
            </a:r>
            <a:r>
              <a:rPr lang="ko-KR" altLang="en-US" sz="2000" dirty="0" err="1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챗봇</a:t>
            </a:r>
            <a:r>
              <a:rPr lang="ko-KR" altLang="en-US" sz="20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 구현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8E912D-517A-4EE3-9CCD-9AD31FB027CF}"/>
              </a:ext>
            </a:extLst>
          </p:cNvPr>
          <p:cNvSpPr txBox="1"/>
          <p:nvPr/>
        </p:nvSpPr>
        <p:spPr>
          <a:xfrm>
            <a:off x="7277099" y="2685422"/>
            <a:ext cx="4216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5. </a:t>
            </a:r>
            <a:r>
              <a:rPr lang="ko-KR" altLang="en-US" sz="20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저장한 가맹점 업종별로 그래프 구현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9DECA46-E203-482B-A62E-128F291F5C69}"/>
              </a:ext>
            </a:extLst>
          </p:cNvPr>
          <p:cNvSpPr/>
          <p:nvPr/>
        </p:nvSpPr>
        <p:spPr>
          <a:xfrm>
            <a:off x="203199" y="1728831"/>
            <a:ext cx="6819901" cy="356493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50" dirty="0">
                <a:solidFill>
                  <a:schemeClr val="tx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스트레스는 지역화폐로 풀자</a:t>
            </a:r>
            <a:r>
              <a:rPr lang="en-US" altLang="ko-KR" sz="1050" dirty="0">
                <a:solidFill>
                  <a:schemeClr val="tx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~!</a:t>
            </a:r>
            <a:endParaRPr lang="ko-KR" altLang="en-US" sz="1050" dirty="0">
              <a:solidFill>
                <a:schemeClr val="tx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06E6C0B-D73D-49E5-8072-B2470095FD41}"/>
              </a:ext>
            </a:extLst>
          </p:cNvPr>
          <p:cNvSpPr/>
          <p:nvPr/>
        </p:nvSpPr>
        <p:spPr>
          <a:xfrm>
            <a:off x="203199" y="2085324"/>
            <a:ext cx="6819901" cy="3896376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C987C70-EEE0-463E-A080-C41AD6021D30}"/>
              </a:ext>
            </a:extLst>
          </p:cNvPr>
          <p:cNvSpPr/>
          <p:nvPr/>
        </p:nvSpPr>
        <p:spPr>
          <a:xfrm>
            <a:off x="279399" y="2161524"/>
            <a:ext cx="4711701" cy="7848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로고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140A1E54-F7D4-4852-BA50-80AA8C51B42A}"/>
              </a:ext>
            </a:extLst>
          </p:cNvPr>
          <p:cNvSpPr/>
          <p:nvPr/>
        </p:nvSpPr>
        <p:spPr>
          <a:xfrm>
            <a:off x="2471310" y="3022596"/>
            <a:ext cx="3554668" cy="2857503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E922A06-BDB2-44FA-B25A-C36B9CCCB9E2}"/>
              </a:ext>
            </a:extLst>
          </p:cNvPr>
          <p:cNvSpPr/>
          <p:nvPr/>
        </p:nvSpPr>
        <p:spPr>
          <a:xfrm>
            <a:off x="279401" y="3022600"/>
            <a:ext cx="2095499" cy="2857500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CE942B7-E7A0-45EF-89F1-71E4241D6780}"/>
              </a:ext>
            </a:extLst>
          </p:cNvPr>
          <p:cNvSpPr/>
          <p:nvPr/>
        </p:nvSpPr>
        <p:spPr>
          <a:xfrm>
            <a:off x="279400" y="3033113"/>
            <a:ext cx="1937910" cy="95913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ysClr val="windowText" lastClr="000000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8FC9D8BE-F4EE-46A0-B87E-BD541B8D772C}"/>
              </a:ext>
            </a:extLst>
          </p:cNvPr>
          <p:cNvSpPr/>
          <p:nvPr/>
        </p:nvSpPr>
        <p:spPr>
          <a:xfrm>
            <a:off x="2217310" y="5721601"/>
            <a:ext cx="149071" cy="15067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4FFB5AE4-0C34-46B2-A5D9-679749084995}"/>
              </a:ext>
            </a:extLst>
          </p:cNvPr>
          <p:cNvSpPr/>
          <p:nvPr/>
        </p:nvSpPr>
        <p:spPr>
          <a:xfrm>
            <a:off x="2225829" y="3176926"/>
            <a:ext cx="149071" cy="2537055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55" name="화살표: 갈매기형 수장 54">
            <a:extLst>
              <a:ext uri="{FF2B5EF4-FFF2-40B4-BE49-F238E27FC236}">
                <a16:creationId xmlns:a16="http://schemas.microsoft.com/office/drawing/2014/main" id="{869CECF2-CB92-44D2-B8A0-31629D4A22B8}"/>
              </a:ext>
            </a:extLst>
          </p:cNvPr>
          <p:cNvSpPr/>
          <p:nvPr/>
        </p:nvSpPr>
        <p:spPr>
          <a:xfrm rot="5400000" flipV="1">
            <a:off x="2252632" y="5746525"/>
            <a:ext cx="93668" cy="100827"/>
          </a:xfrm>
          <a:prstGeom prst="chevron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47B881E-1B21-4AD9-8E0F-7797F09378C5}"/>
              </a:ext>
            </a:extLst>
          </p:cNvPr>
          <p:cNvGrpSpPr/>
          <p:nvPr/>
        </p:nvGrpSpPr>
        <p:grpSpPr>
          <a:xfrm flipV="1">
            <a:off x="2224930" y="3026251"/>
            <a:ext cx="149071" cy="150675"/>
            <a:chOff x="2369710" y="5866381"/>
            <a:chExt cx="149071" cy="150675"/>
          </a:xfrm>
        </p:grpSpPr>
        <p:sp>
          <p:nvSpPr>
            <p:cNvPr id="69" name="직사각형 68">
              <a:extLst>
                <a:ext uri="{FF2B5EF4-FFF2-40B4-BE49-F238E27FC236}">
                  <a16:creationId xmlns:a16="http://schemas.microsoft.com/office/drawing/2014/main" id="{856DD4CB-2682-4598-AD16-81782EE1F497}"/>
                </a:ext>
              </a:extLst>
            </p:cNvPr>
            <p:cNvSpPr/>
            <p:nvPr/>
          </p:nvSpPr>
          <p:spPr>
            <a:xfrm>
              <a:off x="2369710" y="5866381"/>
              <a:ext cx="149071" cy="150675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70" name="화살표: 갈매기형 수장 69">
              <a:extLst>
                <a:ext uri="{FF2B5EF4-FFF2-40B4-BE49-F238E27FC236}">
                  <a16:creationId xmlns:a16="http://schemas.microsoft.com/office/drawing/2014/main" id="{7124BE41-956E-42A3-8EFB-CD883A24F66F}"/>
                </a:ext>
              </a:extLst>
            </p:cNvPr>
            <p:cNvSpPr/>
            <p:nvPr/>
          </p:nvSpPr>
          <p:spPr>
            <a:xfrm rot="5400000" flipV="1">
              <a:off x="2397412" y="5891305"/>
              <a:ext cx="93668" cy="100827"/>
            </a:xfrm>
            <a:prstGeom prst="chevron">
              <a:avLst/>
            </a:prstGeom>
            <a:solidFill>
              <a:schemeClr val="bg1"/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3C722E2-9247-4D5B-9DBC-2644C6E2EBDE}"/>
              </a:ext>
            </a:extLst>
          </p:cNvPr>
          <p:cNvSpPr txBox="1"/>
          <p:nvPr/>
        </p:nvSpPr>
        <p:spPr>
          <a:xfrm>
            <a:off x="380227" y="3088653"/>
            <a:ext cx="1760886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가게이름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</a:t>
            </a:r>
            <a:endParaRPr lang="ko-KR" altLang="en-US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7326A10-D4AB-4DDB-BC40-9ED7563FA031}"/>
              </a:ext>
            </a:extLst>
          </p:cNvPr>
          <p:cNvSpPr txBox="1"/>
          <p:nvPr/>
        </p:nvSpPr>
        <p:spPr>
          <a:xfrm>
            <a:off x="380227" y="3550850"/>
            <a:ext cx="1760886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주소</a:t>
            </a: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988AC882-25D3-42CB-80F4-9B9E442735E8}"/>
              </a:ext>
            </a:extLst>
          </p:cNvPr>
          <p:cNvSpPr/>
          <p:nvPr/>
        </p:nvSpPr>
        <p:spPr>
          <a:xfrm>
            <a:off x="279400" y="4031734"/>
            <a:ext cx="1937910" cy="959136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ysClr val="windowText" lastClr="000000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35E2823-C191-4BB6-9699-570381C8A7BA}"/>
              </a:ext>
            </a:extLst>
          </p:cNvPr>
          <p:cNvSpPr txBox="1"/>
          <p:nvPr/>
        </p:nvSpPr>
        <p:spPr>
          <a:xfrm>
            <a:off x="380227" y="4087274"/>
            <a:ext cx="1760886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가게이름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</a:t>
            </a:r>
            <a:endParaRPr lang="ko-KR" altLang="en-US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7F8FA3F-96D6-42B6-B6D9-056B0081DE11}"/>
              </a:ext>
            </a:extLst>
          </p:cNvPr>
          <p:cNvSpPr txBox="1"/>
          <p:nvPr/>
        </p:nvSpPr>
        <p:spPr>
          <a:xfrm>
            <a:off x="380227" y="4549471"/>
            <a:ext cx="1760886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주소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0D272C1D-2B08-4E3B-866A-642DBBBD1F1C}"/>
              </a:ext>
            </a:extLst>
          </p:cNvPr>
          <p:cNvSpPr/>
          <p:nvPr/>
        </p:nvSpPr>
        <p:spPr>
          <a:xfrm>
            <a:off x="279400" y="5029426"/>
            <a:ext cx="1937910" cy="850674"/>
          </a:xfrm>
          <a:prstGeom prst="rect">
            <a:avLst/>
          </a:prstGeom>
          <a:solidFill>
            <a:schemeClr val="bg1"/>
          </a:solidFill>
          <a:ln w="19050"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ysClr val="windowText" lastClr="000000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F018AE0-B9D8-4421-9B09-740F27535EE5}"/>
              </a:ext>
            </a:extLst>
          </p:cNvPr>
          <p:cNvSpPr txBox="1"/>
          <p:nvPr/>
        </p:nvSpPr>
        <p:spPr>
          <a:xfrm>
            <a:off x="380227" y="5084966"/>
            <a:ext cx="1760886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가게이름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3</a:t>
            </a:r>
            <a:endParaRPr lang="ko-KR" altLang="en-US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BD3A37F-82FC-460D-91E1-E3AD7CC0907B}"/>
              </a:ext>
            </a:extLst>
          </p:cNvPr>
          <p:cNvSpPr/>
          <p:nvPr/>
        </p:nvSpPr>
        <p:spPr>
          <a:xfrm>
            <a:off x="380227" y="5555933"/>
            <a:ext cx="1760886" cy="316343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주소</a:t>
            </a: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6347A09E-3C79-4F93-B0B4-865629175FA8}"/>
              </a:ext>
            </a:extLst>
          </p:cNvPr>
          <p:cNvSpPr/>
          <p:nvPr/>
        </p:nvSpPr>
        <p:spPr>
          <a:xfrm>
            <a:off x="2224931" y="3231859"/>
            <a:ext cx="149071" cy="1182979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489D10FF-8D26-40AD-94D8-2008A4D13EDE}"/>
              </a:ext>
            </a:extLst>
          </p:cNvPr>
          <p:cNvSpPr/>
          <p:nvPr/>
        </p:nvSpPr>
        <p:spPr>
          <a:xfrm>
            <a:off x="3096004" y="3096426"/>
            <a:ext cx="2173006" cy="2173006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그래프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346DE78-07BA-420B-AAED-D8548CEE8A89}"/>
              </a:ext>
            </a:extLst>
          </p:cNvPr>
          <p:cNvSpPr txBox="1"/>
          <p:nvPr/>
        </p:nvSpPr>
        <p:spPr>
          <a:xfrm>
            <a:off x="2797792" y="5380772"/>
            <a:ext cx="2674620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&lt;</a:t>
            </a:r>
            <a:r>
              <a: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그래프이름</a:t>
            </a:r>
            <a:r>
              <a:rPr lang="en-US" altLang="ko-KR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&gt;</a:t>
            </a:r>
            <a:endParaRPr lang="ko-KR" altLang="en-US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D4459FA-DC82-4485-9FDC-237D6E0E11E9}"/>
              </a:ext>
            </a:extLst>
          </p:cNvPr>
          <p:cNvSpPr/>
          <p:nvPr/>
        </p:nvSpPr>
        <p:spPr>
          <a:xfrm>
            <a:off x="6117954" y="3343107"/>
            <a:ext cx="813169" cy="7848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FB8C1E31-920E-4EC5-969B-D3EB1B7DEC25}"/>
              </a:ext>
            </a:extLst>
          </p:cNvPr>
          <p:cNvSpPr/>
          <p:nvPr/>
        </p:nvSpPr>
        <p:spPr>
          <a:xfrm>
            <a:off x="6117954" y="4834448"/>
            <a:ext cx="813169" cy="7848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C3E1CCAF-2DBC-4514-8E4E-519C75E4AC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596" y="3377986"/>
            <a:ext cx="707886" cy="707886"/>
          </a:xfrm>
          <a:prstGeom prst="rect">
            <a:avLst/>
          </a:prstGeom>
        </p:spPr>
      </p:pic>
      <p:pic>
        <p:nvPicPr>
          <p:cNvPr id="1026" name="Picture 2" descr="Telegram Web">
            <a:extLst>
              <a:ext uri="{FF2B5EF4-FFF2-40B4-BE49-F238E27FC236}">
                <a16:creationId xmlns:a16="http://schemas.microsoft.com/office/drawing/2014/main" id="{303F4A77-77CD-494B-8C7B-3A0F78088F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9360" y="4875838"/>
            <a:ext cx="742418" cy="742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6" name="그룹 95">
            <a:extLst>
              <a:ext uri="{FF2B5EF4-FFF2-40B4-BE49-F238E27FC236}">
                <a16:creationId xmlns:a16="http://schemas.microsoft.com/office/drawing/2014/main" id="{DD821BC1-EEEE-45D2-8B2F-2ECF2F47756D}"/>
              </a:ext>
            </a:extLst>
          </p:cNvPr>
          <p:cNvGrpSpPr/>
          <p:nvPr/>
        </p:nvGrpSpPr>
        <p:grpSpPr>
          <a:xfrm>
            <a:off x="5156754" y="2161524"/>
            <a:ext cx="1760998" cy="784876"/>
            <a:chOff x="5156754" y="2161524"/>
            <a:chExt cx="1760998" cy="784876"/>
          </a:xfrm>
        </p:grpSpPr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E4E879A9-93DC-4B80-96D9-68EA7B468D2F}"/>
                </a:ext>
              </a:extLst>
            </p:cNvPr>
            <p:cNvSpPr/>
            <p:nvPr/>
          </p:nvSpPr>
          <p:spPr>
            <a:xfrm>
              <a:off x="5156754" y="2161524"/>
              <a:ext cx="797672" cy="78487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210821D9-018F-414E-8265-11333BA278ED}"/>
                </a:ext>
              </a:extLst>
            </p:cNvPr>
            <p:cNvSpPr/>
            <p:nvPr/>
          </p:nvSpPr>
          <p:spPr>
            <a:xfrm>
              <a:off x="6120080" y="2161524"/>
              <a:ext cx="797672" cy="784876"/>
            </a:xfrm>
            <a:prstGeom prst="rect">
              <a:avLst/>
            </a:prstGeom>
            <a:solidFill>
              <a:srgbClr val="005CB2"/>
            </a:solidFill>
            <a:ln>
              <a:solidFill>
                <a:srgbClr val="005CB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ysClr val="windowText" lastClr="00000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pic>
          <p:nvPicPr>
            <p:cNvPr id="99" name="그림 98">
              <a:extLst>
                <a:ext uri="{FF2B5EF4-FFF2-40B4-BE49-F238E27FC236}">
                  <a16:creationId xmlns:a16="http://schemas.microsoft.com/office/drawing/2014/main" id="{0D8AC97C-E59D-4F38-A1E9-FD4A648AA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23739" y="2322314"/>
              <a:ext cx="479990" cy="463289"/>
            </a:xfrm>
            <a:prstGeom prst="rect">
              <a:avLst/>
            </a:prstGeom>
          </p:spPr>
        </p:pic>
        <p:pic>
          <p:nvPicPr>
            <p:cNvPr id="100" name="그림 99">
              <a:extLst>
                <a:ext uri="{FF2B5EF4-FFF2-40B4-BE49-F238E27FC236}">
                  <a16:creationId xmlns:a16="http://schemas.microsoft.com/office/drawing/2014/main" id="{2E49821B-C77C-44EB-BFA5-6AC3E2C6A3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303497" y="2322315"/>
              <a:ext cx="479990" cy="463289"/>
            </a:xfrm>
            <a:prstGeom prst="rect">
              <a:avLst/>
            </a:prstGeom>
          </p:spPr>
        </p:pic>
      </p:grpSp>
      <p:sp>
        <p:nvSpPr>
          <p:cNvPr id="103" name="슬라이드 번호 개체 틀 23">
            <a:extLst>
              <a:ext uri="{FF2B5EF4-FFF2-40B4-BE49-F238E27FC236}">
                <a16:creationId xmlns:a16="http://schemas.microsoft.com/office/drawing/2014/main" id="{A657D955-702F-4DA4-B755-375219718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47200" y="6473825"/>
            <a:ext cx="2743200" cy="365125"/>
          </a:xfrm>
        </p:spPr>
        <p:txBody>
          <a:bodyPr/>
          <a:lstStyle/>
          <a:p>
            <a:fld id="{94599F83-269B-4AE8-9ADB-F42EB6EF66EB}" type="slidenum">
              <a:rPr lang="ko-KR" altLang="en-US" smtClean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8</a:t>
            </a:fld>
            <a:endParaRPr lang="ko-KR" altLang="en-US" dirty="0">
              <a:solidFill>
                <a:srgbClr val="005CB2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6AD930C-3AED-481E-924D-8B4384182EF6}"/>
              </a:ext>
            </a:extLst>
          </p:cNvPr>
          <p:cNvSpPr txBox="1"/>
          <p:nvPr/>
        </p:nvSpPr>
        <p:spPr>
          <a:xfrm>
            <a:off x="457200" y="6041358"/>
            <a:ext cx="264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UI </a:t>
            </a:r>
            <a:r>
              <a:rPr lang="ko-KR" altLang="en-US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구현 예시 </a:t>
            </a:r>
            <a:r>
              <a:rPr lang="en-US" altLang="ko-KR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– </a:t>
            </a:r>
            <a:r>
              <a:rPr lang="ko-KR" altLang="en-US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북마크 탭</a:t>
            </a:r>
          </a:p>
        </p:txBody>
      </p:sp>
    </p:spTree>
    <p:extLst>
      <p:ext uri="{BB962C8B-B14F-4D97-AF65-F5344CB8AC3E}">
        <p14:creationId xmlns:p14="http://schemas.microsoft.com/office/powerpoint/2010/main" val="383234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A3EDD7BA-BEC0-4F0B-BB5D-98321C6C4F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10130" y="3517900"/>
            <a:ext cx="4781869" cy="3340100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8467BFF8-D667-4C28-B883-098137EDBBBF}"/>
              </a:ext>
            </a:extLst>
          </p:cNvPr>
          <p:cNvSpPr/>
          <p:nvPr/>
        </p:nvSpPr>
        <p:spPr>
          <a:xfrm>
            <a:off x="3020065" y="553303"/>
            <a:ext cx="990600" cy="990600"/>
          </a:xfrm>
          <a:prstGeom prst="ellipse">
            <a:avLst/>
          </a:prstGeom>
          <a:solidFill>
            <a:srgbClr val="002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1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F5F2AA13-A090-482E-9AE3-6FCDB37A1484}"/>
              </a:ext>
            </a:extLst>
          </p:cNvPr>
          <p:cNvSpPr/>
          <p:nvPr/>
        </p:nvSpPr>
        <p:spPr>
          <a:xfrm>
            <a:off x="4010665" y="2001103"/>
            <a:ext cx="990600" cy="990600"/>
          </a:xfrm>
          <a:prstGeom prst="ellipse">
            <a:avLst/>
          </a:prstGeom>
          <a:solidFill>
            <a:srgbClr val="002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067C1AFC-E968-4584-8A5C-B0AC3940AE2F}"/>
              </a:ext>
            </a:extLst>
          </p:cNvPr>
          <p:cNvSpPr/>
          <p:nvPr/>
        </p:nvSpPr>
        <p:spPr>
          <a:xfrm>
            <a:off x="4010665" y="3866298"/>
            <a:ext cx="990600" cy="990600"/>
          </a:xfrm>
          <a:prstGeom prst="ellipse">
            <a:avLst/>
          </a:prstGeom>
          <a:solidFill>
            <a:srgbClr val="002A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3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BCBFEAF2-C513-4D08-B7F7-0C867A971F7A}"/>
              </a:ext>
            </a:extLst>
          </p:cNvPr>
          <p:cNvSpPr/>
          <p:nvPr/>
        </p:nvSpPr>
        <p:spPr>
          <a:xfrm>
            <a:off x="3020065" y="5314097"/>
            <a:ext cx="990600" cy="9906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4</a:t>
            </a:r>
            <a:endParaRPr lang="ko-KR" altLang="en-US" sz="3200" dirty="0"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59EA881-1C58-4F6E-BB65-E62496D4B277}"/>
              </a:ext>
            </a:extLst>
          </p:cNvPr>
          <p:cNvSpPr txBox="1"/>
          <p:nvPr/>
        </p:nvSpPr>
        <p:spPr>
          <a:xfrm>
            <a:off x="4146869" y="694660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2A5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프로그램 소개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B7A211-8852-4259-B09D-95BB72AA5BC0}"/>
              </a:ext>
            </a:extLst>
          </p:cNvPr>
          <p:cNvSpPr txBox="1"/>
          <p:nvPr/>
        </p:nvSpPr>
        <p:spPr>
          <a:xfrm>
            <a:off x="5143820" y="2142460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2A5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사용 </a:t>
            </a:r>
            <a:r>
              <a:rPr lang="en-US" altLang="ko-KR" sz="4000" dirty="0">
                <a:solidFill>
                  <a:srgbClr val="002A50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API</a:t>
            </a:r>
            <a:endParaRPr lang="ko-KR" altLang="en-US" sz="4000" dirty="0">
              <a:solidFill>
                <a:srgbClr val="002A50"/>
              </a:solidFill>
              <a:latin typeface="한수원 한돋움" panose="020B0600000101010101" pitchFamily="50" charset="-127"/>
              <a:ea typeface="한수원 한돋움" panose="020B0600000101010101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A4CFE6-162D-43A1-9D37-75A590D5483E}"/>
              </a:ext>
            </a:extLst>
          </p:cNvPr>
          <p:cNvSpPr txBox="1"/>
          <p:nvPr/>
        </p:nvSpPr>
        <p:spPr>
          <a:xfrm>
            <a:off x="5143820" y="4007655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기능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1AFB91E-1482-4980-A9BD-C5539BDFB387}"/>
              </a:ext>
            </a:extLst>
          </p:cNvPr>
          <p:cNvSpPr txBox="1"/>
          <p:nvPr/>
        </p:nvSpPr>
        <p:spPr>
          <a:xfrm>
            <a:off x="4146869" y="5455454"/>
            <a:ext cx="47879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5CB2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개발 일정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1A0790A0-9900-4072-8EA1-D9976287BCF7}"/>
              </a:ext>
            </a:extLst>
          </p:cNvPr>
          <p:cNvSpPr/>
          <p:nvPr/>
        </p:nvSpPr>
        <p:spPr>
          <a:xfrm>
            <a:off x="-3200400" y="228600"/>
            <a:ext cx="6400800" cy="6400800"/>
          </a:xfrm>
          <a:prstGeom prst="ellipse">
            <a:avLst/>
          </a:prstGeom>
          <a:solidFill>
            <a:srgbClr val="005C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68A37C-5904-49C2-B766-3C1AD5E85E24}"/>
              </a:ext>
            </a:extLst>
          </p:cNvPr>
          <p:cNvSpPr txBox="1"/>
          <p:nvPr/>
        </p:nvSpPr>
        <p:spPr>
          <a:xfrm>
            <a:off x="685800" y="3013501"/>
            <a:ext cx="251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solidFill>
                  <a:schemeClr val="bg1"/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3110290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361</TotalTime>
  <Words>550</Words>
  <Application>Microsoft Office PowerPoint</Application>
  <PresentationFormat>와이드스크린</PresentationFormat>
  <Paragraphs>176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한수원 한돋움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신민경(2019184017)</dc:creator>
  <cp:lastModifiedBy>신민경(2019184017)</cp:lastModifiedBy>
  <cp:revision>46</cp:revision>
  <dcterms:created xsi:type="dcterms:W3CDTF">2021-05-08T11:23:50Z</dcterms:created>
  <dcterms:modified xsi:type="dcterms:W3CDTF">2021-05-10T13:31:05Z</dcterms:modified>
</cp:coreProperties>
</file>

<file path=docProps/thumbnail.jpeg>
</file>